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Canva Sans" panose="020B0604020202020204" charset="0"/>
      <p:regular r:id="rId3"/>
    </p:embeddedFont>
    <p:embeddedFont>
      <p:font typeface="Canva Sans Bold" panose="020B0604020202020204" charset="0"/>
      <p:regular r:id="rId4"/>
    </p:embeddedFont>
    <p:embeddedFont>
      <p:font typeface="Calibri" panose="020F0502020204030204" pitchFamily="34" charset="0"/>
      <p:regular r:id="rId5"/>
      <p:bold r:id="rId6"/>
      <p:italic r:id="rId7"/>
      <p:boldItalic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69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heme" Target="theme/theme1.xml"/><Relationship Id="rId5" Type="http://schemas.openxmlformats.org/officeDocument/2006/relationships/font" Target="fonts/font3.fntdata"/><Relationship Id="rId10" Type="http://schemas.openxmlformats.org/officeDocument/2006/relationships/viewProps" Target="viewProps.xml"/><Relationship Id="rId4" Type="http://schemas.openxmlformats.org/officeDocument/2006/relationships/font" Target="fonts/font2.fntdata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7618" y="102844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325" r="-2325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167113" y="-12717"/>
            <a:ext cx="3953774" cy="3429000"/>
          </a:xfrm>
          <a:custGeom>
            <a:avLst/>
            <a:gdLst/>
            <a:ahLst/>
            <a:cxnLst/>
            <a:rect l="l" t="t" r="r" b="b"/>
            <a:pathLst>
              <a:path w="3953774" h="3429000">
                <a:moveTo>
                  <a:pt x="0" y="0"/>
                </a:moveTo>
                <a:lnTo>
                  <a:pt x="3953774" y="0"/>
                </a:lnTo>
                <a:lnTo>
                  <a:pt x="3953774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4225801" y="1701783"/>
            <a:ext cx="3953774" cy="3429000"/>
          </a:xfrm>
          <a:custGeom>
            <a:avLst/>
            <a:gdLst/>
            <a:ahLst/>
            <a:cxnLst/>
            <a:rect l="l" t="t" r="r" b="b"/>
            <a:pathLst>
              <a:path w="3953774" h="3429000">
                <a:moveTo>
                  <a:pt x="0" y="0"/>
                </a:moveTo>
                <a:lnTo>
                  <a:pt x="3953773" y="0"/>
                </a:lnTo>
                <a:lnTo>
                  <a:pt x="3953773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225801" y="5073142"/>
            <a:ext cx="4026905" cy="3492425"/>
          </a:xfrm>
          <a:custGeom>
            <a:avLst/>
            <a:gdLst/>
            <a:ahLst/>
            <a:cxnLst/>
            <a:rect l="l" t="t" r="r" b="b"/>
            <a:pathLst>
              <a:path w="4026905" h="3492425">
                <a:moveTo>
                  <a:pt x="0" y="0"/>
                </a:moveTo>
                <a:lnTo>
                  <a:pt x="4026905" y="0"/>
                </a:lnTo>
                <a:lnTo>
                  <a:pt x="4026905" y="3492425"/>
                </a:lnTo>
                <a:lnTo>
                  <a:pt x="0" y="349242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0108426" y="1714500"/>
            <a:ext cx="3953774" cy="3429000"/>
          </a:xfrm>
          <a:custGeom>
            <a:avLst/>
            <a:gdLst/>
            <a:ahLst/>
            <a:cxnLst/>
            <a:rect l="l" t="t" r="r" b="b"/>
            <a:pathLst>
              <a:path w="3953774" h="3429000">
                <a:moveTo>
                  <a:pt x="0" y="0"/>
                </a:moveTo>
                <a:lnTo>
                  <a:pt x="3953773" y="0"/>
                </a:lnTo>
                <a:lnTo>
                  <a:pt x="3953773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194731" y="3391448"/>
            <a:ext cx="3953774" cy="3429000"/>
          </a:xfrm>
          <a:custGeom>
            <a:avLst/>
            <a:gdLst/>
            <a:ahLst/>
            <a:cxnLst/>
            <a:rect l="l" t="t" r="r" b="b"/>
            <a:pathLst>
              <a:path w="3953774" h="3429000">
                <a:moveTo>
                  <a:pt x="0" y="0"/>
                </a:moveTo>
                <a:lnTo>
                  <a:pt x="3953774" y="0"/>
                </a:lnTo>
                <a:lnTo>
                  <a:pt x="3953774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108426" y="5073142"/>
            <a:ext cx="3953774" cy="3429000"/>
          </a:xfrm>
          <a:custGeom>
            <a:avLst/>
            <a:gdLst/>
            <a:ahLst/>
            <a:cxnLst/>
            <a:rect l="l" t="t" r="r" b="b"/>
            <a:pathLst>
              <a:path w="3953774" h="3429000">
                <a:moveTo>
                  <a:pt x="0" y="0"/>
                </a:moveTo>
                <a:lnTo>
                  <a:pt x="3953773" y="0"/>
                </a:lnTo>
                <a:lnTo>
                  <a:pt x="3953773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194731" y="6787642"/>
            <a:ext cx="3953774" cy="3429000"/>
          </a:xfrm>
          <a:custGeom>
            <a:avLst/>
            <a:gdLst/>
            <a:ahLst/>
            <a:cxnLst/>
            <a:rect l="l" t="t" r="r" b="b"/>
            <a:pathLst>
              <a:path w="3953774" h="3429000">
                <a:moveTo>
                  <a:pt x="0" y="0"/>
                </a:moveTo>
                <a:lnTo>
                  <a:pt x="3953774" y="0"/>
                </a:lnTo>
                <a:lnTo>
                  <a:pt x="3953774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7871874" y="4834873"/>
            <a:ext cx="2544251" cy="1340102"/>
          </a:xfrm>
          <a:custGeom>
            <a:avLst/>
            <a:gdLst/>
            <a:ahLst/>
            <a:cxnLst/>
            <a:rect l="l" t="t" r="r" b="b"/>
            <a:pathLst>
              <a:path w="2544251" h="1340102">
                <a:moveTo>
                  <a:pt x="0" y="0"/>
                </a:moveTo>
                <a:lnTo>
                  <a:pt x="2544252" y="0"/>
                </a:lnTo>
                <a:lnTo>
                  <a:pt x="2544252" y="1340102"/>
                </a:lnTo>
                <a:lnTo>
                  <a:pt x="0" y="134010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7575655" y="3654408"/>
            <a:ext cx="2929124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Class </a:t>
            </a:r>
            <a:r>
              <a:rPr lang="en-US" sz="3399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3</a:t>
            </a:r>
            <a:endParaRPr lang="en-US" sz="3399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Autumn Term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416126" y="5725078"/>
            <a:ext cx="3429215" cy="2052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Writing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We will be basing our writing around the text 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‘The Hound of the Baskervilles’ and using it to write a cliff- hanger narrative and a formal report.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416126" y="2390371"/>
            <a:ext cx="3429215" cy="2052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b="1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Maths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We will start the term consolidating and extending our knowledge of place value followed by some work on addition and subtraction and multiplication.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613917" y="6851052"/>
            <a:ext cx="3136690" cy="3077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7"/>
              </a:lnSpc>
            </a:pPr>
            <a:r>
              <a:rPr lang="en-US" sz="1705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History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We have an exciting trip planned to support our learning 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about the Rise of the Romans. This will be next term as fantastic end to our topic.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We will be learning lots about how the Romans invaded Britain and why?</a:t>
            </a:r>
            <a:endParaRPr lang="en-US" sz="170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4516869" y="5972458"/>
            <a:ext cx="3429215" cy="1846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7"/>
              </a:lnSpc>
            </a:pPr>
            <a:r>
              <a:rPr lang="en-US" sz="1705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Science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 science, we 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will be finding out about skeletons ,  the functions of different bones and the differences between animals with and without a spine.</a:t>
            </a:r>
            <a:endParaRPr lang="en-US" sz="170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4824569" y="1937228"/>
            <a:ext cx="2840819" cy="27699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Art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 art we will be 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designing and creating our very own mosaic coasters. We will practice making a variety of patterns such as waves, diamonds, meanders and </a:t>
            </a:r>
            <a:r>
              <a:rPr lang="en-US" sz="1705" dirty="0" err="1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cheques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before  making our masterpiece.</a:t>
            </a:r>
            <a:endParaRPr lang="en-US" sz="170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13072555" y="3391448"/>
            <a:ext cx="3953774" cy="3429000"/>
          </a:xfrm>
          <a:custGeom>
            <a:avLst/>
            <a:gdLst/>
            <a:ahLst/>
            <a:cxnLst/>
            <a:rect l="l" t="t" r="r" b="b"/>
            <a:pathLst>
              <a:path w="3953774" h="3429000">
                <a:moveTo>
                  <a:pt x="0" y="0"/>
                </a:moveTo>
                <a:lnTo>
                  <a:pt x="3953774" y="0"/>
                </a:lnTo>
                <a:lnTo>
                  <a:pt x="3953774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1290056" y="3390355"/>
            <a:ext cx="3953774" cy="3429000"/>
          </a:xfrm>
          <a:custGeom>
            <a:avLst/>
            <a:gdLst/>
            <a:ahLst/>
            <a:cxnLst/>
            <a:rect l="l" t="t" r="r" b="b"/>
            <a:pathLst>
              <a:path w="3953774" h="3429000">
                <a:moveTo>
                  <a:pt x="0" y="0"/>
                </a:moveTo>
                <a:lnTo>
                  <a:pt x="3953773" y="0"/>
                </a:lnTo>
                <a:lnTo>
                  <a:pt x="3953773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13638880" y="7164328"/>
            <a:ext cx="3387449" cy="2937842"/>
          </a:xfrm>
          <a:custGeom>
            <a:avLst/>
            <a:gdLst/>
            <a:ahLst/>
            <a:cxnLst/>
            <a:rect l="l" t="t" r="r" b="b"/>
            <a:pathLst>
              <a:path w="3387449" h="2937842">
                <a:moveTo>
                  <a:pt x="0" y="0"/>
                </a:moveTo>
                <a:lnTo>
                  <a:pt x="3387449" y="0"/>
                </a:lnTo>
                <a:lnTo>
                  <a:pt x="3387449" y="2937842"/>
                </a:lnTo>
                <a:lnTo>
                  <a:pt x="0" y="293784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424332" y="102844"/>
            <a:ext cx="3387449" cy="2937842"/>
          </a:xfrm>
          <a:custGeom>
            <a:avLst/>
            <a:gdLst/>
            <a:ahLst/>
            <a:cxnLst/>
            <a:rect l="l" t="t" r="r" b="b"/>
            <a:pathLst>
              <a:path w="3387449" h="2937842">
                <a:moveTo>
                  <a:pt x="0" y="0"/>
                </a:moveTo>
                <a:lnTo>
                  <a:pt x="3387449" y="0"/>
                </a:lnTo>
                <a:lnTo>
                  <a:pt x="3387449" y="2937842"/>
                </a:lnTo>
                <a:lnTo>
                  <a:pt x="0" y="29378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7946084" y="679020"/>
            <a:ext cx="2558696" cy="21544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Music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This term we will be learning to play the Hand bells and Boom whackers!  We will perform our music to the school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  <a:endParaRPr lang="en-US" sz="170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018968" y="3955480"/>
            <a:ext cx="2524905" cy="27699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PSHE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 PSHE we will be looking at the topic ‘Being Me in My World’</a:t>
            </a:r>
          </a:p>
          <a:p>
            <a:pPr algn="ctr">
              <a:lnSpc>
                <a:spcPts val="2387"/>
              </a:lnSpc>
              <a:spcBef>
                <a:spcPct val="0"/>
              </a:spcBef>
            </a:pPr>
            <a:endParaRPr lang="en-US" sz="1705" b="1" smtClean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b="1" smtClean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French</a:t>
            </a:r>
            <a:endParaRPr lang="en-US" sz="1705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algn="ctr">
              <a:lnSpc>
                <a:spcPts val="2387"/>
              </a:lnSpc>
              <a:spcBef>
                <a:spcPct val="0"/>
              </a:spcBef>
            </a:pPr>
            <a:r>
              <a:rPr lang="en-US" sz="170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In </a:t>
            </a:r>
            <a:r>
              <a:rPr lang="en-US" sz="170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F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rench</a:t>
            </a:r>
            <a:r>
              <a:rPr lang="en-US" sz="170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, we will 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be learning basic phrases and vocabulary. </a:t>
            </a:r>
            <a:endParaRPr lang="en-US" sz="170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3468908" y="3891631"/>
            <a:ext cx="3161067" cy="27699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7"/>
              </a:lnSpc>
            </a:pPr>
            <a:r>
              <a:rPr lang="en-US" sz="1705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RE</a:t>
            </a:r>
          </a:p>
          <a:p>
            <a:pPr algn="ctr">
              <a:lnSpc>
                <a:spcPts val="2387"/>
              </a:lnSpc>
            </a:pPr>
            <a:r>
              <a:rPr lang="en-US" sz="1705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We will be 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thinking about what kind of world Jesus would want</a:t>
            </a: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  How to be a good citizen (globally and locally) and  be part of a community</a:t>
            </a:r>
            <a:endParaRPr lang="en-US" sz="170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387"/>
              </a:lnSpc>
            </a:pPr>
            <a:endParaRPr lang="en-US" sz="170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387"/>
              </a:lnSpc>
            </a:pPr>
            <a:r>
              <a:rPr lang="en-US" sz="1705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.</a:t>
            </a:r>
            <a:endParaRPr lang="en-US" sz="1705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4062200" y="7517011"/>
            <a:ext cx="2567775" cy="21544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  <a:spcBef>
                <a:spcPct val="0"/>
              </a:spcBef>
            </a:pPr>
            <a:r>
              <a:rPr lang="en-US" sz="17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What I need to know:</a:t>
            </a:r>
          </a:p>
          <a:p>
            <a:pPr marL="183520" lvl="1" algn="l">
              <a:lnSpc>
                <a:spcPts val="2380"/>
              </a:lnSpc>
              <a:spcBef>
                <a:spcPct val="0"/>
              </a:spcBef>
            </a:pPr>
            <a:r>
              <a:rPr lang="en-US" sz="1700" dirty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Home learning set on Fridays and handed in on </a:t>
            </a:r>
            <a:r>
              <a:rPr lang="en-US" sz="1700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Tuesdays.</a:t>
            </a:r>
          </a:p>
          <a:p>
            <a:pPr marL="183520" lvl="1" algn="l">
              <a:lnSpc>
                <a:spcPts val="2380"/>
              </a:lnSpc>
              <a:spcBef>
                <a:spcPct val="0"/>
              </a:spcBef>
            </a:pPr>
            <a:r>
              <a:rPr lang="en-US" sz="1700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5 Dojo’s will be awarded for complete home learning</a:t>
            </a:r>
            <a:endParaRPr lang="en-US" sz="17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1686409" y="443230"/>
            <a:ext cx="2830460" cy="2987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380"/>
              </a:lnSpc>
            </a:pPr>
            <a:r>
              <a:rPr lang="en-US" sz="1700" b="1" dirty="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Key dates:</a:t>
            </a:r>
          </a:p>
          <a:p>
            <a:pPr algn="ctr">
              <a:lnSpc>
                <a:spcPts val="2380"/>
              </a:lnSpc>
            </a:pPr>
            <a:endParaRPr lang="en-US" sz="1700" b="1" dirty="0">
              <a:solidFill>
                <a:srgbClr val="000000"/>
              </a:solidFill>
              <a:latin typeface="Canva Sans Bold"/>
              <a:ea typeface="Canva Sans Bold"/>
              <a:cs typeface="Canva Sans Bold"/>
              <a:sym typeface="Canva Sans Bold"/>
            </a:endParaRPr>
          </a:p>
          <a:p>
            <a:pPr marL="183520" lvl="1" algn="ctr">
              <a:lnSpc>
                <a:spcPts val="2380"/>
              </a:lnSpc>
            </a:pPr>
            <a:r>
              <a:rPr lang="en-US" sz="1700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Y3 Forest School on Tuesdays</a:t>
            </a:r>
          </a:p>
          <a:p>
            <a:pPr marL="183520" lvl="1" algn="ctr">
              <a:lnSpc>
                <a:spcPts val="2380"/>
              </a:lnSpc>
            </a:pPr>
            <a:r>
              <a:rPr lang="en-US" sz="1700" dirty="0" smtClean="0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Year 4- Swimming each Thursday</a:t>
            </a:r>
            <a:endParaRPr lang="en-US" sz="17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380"/>
              </a:lnSpc>
              <a:spcBef>
                <a:spcPct val="0"/>
              </a:spcBef>
            </a:pPr>
            <a:endParaRPr lang="en-US" sz="17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2380"/>
              </a:lnSpc>
              <a:spcBef>
                <a:spcPct val="0"/>
              </a:spcBef>
            </a:pPr>
            <a:endParaRPr lang="en-US" sz="17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4060"/>
              </a:lnSpc>
              <a:spcBef>
                <a:spcPct val="0"/>
              </a:spcBef>
            </a:pPr>
            <a:endParaRPr lang="en-US" sz="1700" dirty="0">
              <a:solidFill>
                <a:srgbClr val="000000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295</Words>
  <Application>Microsoft Office PowerPoint</Application>
  <PresentationFormat>Custom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Canva Sans</vt:lpstr>
      <vt:lpstr>Canva Sans Bold</vt:lpstr>
      <vt:lpstr>Calibri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paragraph text</dc:title>
  <dc:creator>Rachael Hopkins</dc:creator>
  <cp:lastModifiedBy>hntps</cp:lastModifiedBy>
  <cp:revision>5</cp:revision>
  <dcterms:created xsi:type="dcterms:W3CDTF">2006-08-16T00:00:00Z</dcterms:created>
  <dcterms:modified xsi:type="dcterms:W3CDTF">2025-09-11T09:52:26Z</dcterms:modified>
  <dc:identifier>DAGuodv1Ces</dc:identifier>
</cp:coreProperties>
</file>