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Lst>
  <p:sldSz cy="5143500" cx="9144000"/>
  <p:notesSz cx="6858000" cy="9144000"/>
  <p:embeddedFontLst>
    <p:embeddedFont>
      <p:font typeface="Amatic SC"/>
      <p:regular r:id="rId20"/>
      <p:bold r:id="rId21"/>
    </p:embeddedFont>
    <p:embeddedFont>
      <p:font typeface="Tahoma"/>
      <p:regular r:id="rId22"/>
      <p:bold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E283AD34-2175-4E7F-8533-8348D7F7C70C}">
  <a:tblStyle styleId="{E283AD34-2175-4E7F-8533-8348D7F7C70C}" styleName="Table_0">
    <a:wholeTbl>
      <a:tcTxStyle>
        <a:font>
          <a:latin typeface="Arial"/>
          <a:ea typeface="Arial"/>
          <a:cs typeface="Arial"/>
        </a:font>
        <a:srgbClr val="000000"/>
      </a:tcTxStyle>
      <a:tcStyle>
        <a:tcBdr>
          <a:left>
            <a:ln cap="flat" cmpd="sng" w="12700">
              <a:solidFill>
                <a:srgbClr val="000000"/>
              </a:solidFill>
              <a:prstDash val="solid"/>
              <a:round/>
              <a:headEnd len="sm" w="sm" type="none"/>
              <a:tailEnd len="sm" w="sm" type="none"/>
            </a:ln>
          </a:left>
          <a:right>
            <a:ln cap="flat" cmpd="sng" w="12700">
              <a:solidFill>
                <a:srgbClr val="000000"/>
              </a:solidFill>
              <a:prstDash val="solid"/>
              <a:round/>
              <a:headEnd len="sm" w="sm" type="none"/>
              <a:tailEnd len="sm" w="sm" type="none"/>
            </a:ln>
          </a:right>
          <a:top>
            <a:ln cap="flat" cmpd="sng" w="12700">
              <a:solidFill>
                <a:srgbClr val="000000"/>
              </a:solidFill>
              <a:prstDash val="solid"/>
              <a:round/>
              <a:headEnd len="sm" w="sm" type="none"/>
              <a:tailEnd len="sm" w="sm" type="none"/>
            </a:ln>
          </a:top>
          <a:bottom>
            <a:ln cap="flat" cmpd="sng" w="12700">
              <a:solidFill>
                <a:srgbClr val="000000"/>
              </a:solidFill>
              <a:prstDash val="solid"/>
              <a:round/>
              <a:headEnd len="sm" w="sm" type="none"/>
              <a:tailEnd len="sm" w="sm" type="none"/>
            </a:ln>
          </a:bottom>
          <a:insideH>
            <a:ln cap="flat" cmpd="sng" w="12700">
              <a:solidFill>
                <a:srgbClr val="000000"/>
              </a:solidFill>
              <a:prstDash val="solid"/>
              <a:round/>
              <a:headEnd len="sm" w="sm" type="none"/>
              <a:tailEnd len="sm" w="sm" type="none"/>
            </a:ln>
          </a:insideH>
          <a:insideV>
            <a:ln cap="flat" cmpd="sng" w="12700">
              <a:solidFill>
                <a:srgbClr val="000000"/>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AmaticSC-regular.fntdata"/><Relationship Id="rId11" Type="http://schemas.openxmlformats.org/officeDocument/2006/relationships/slide" Target="slides/slide5.xml"/><Relationship Id="rId22" Type="http://schemas.openxmlformats.org/officeDocument/2006/relationships/font" Target="fonts/Tahoma-regular.fntdata"/><Relationship Id="rId10" Type="http://schemas.openxmlformats.org/officeDocument/2006/relationships/slide" Target="slides/slide4.xml"/><Relationship Id="rId21" Type="http://schemas.openxmlformats.org/officeDocument/2006/relationships/font" Target="fonts/AmaticSC-bold.fntdata"/><Relationship Id="rId13" Type="http://schemas.openxmlformats.org/officeDocument/2006/relationships/slide" Target="slides/slide7.xml"/><Relationship Id="rId12" Type="http://schemas.openxmlformats.org/officeDocument/2006/relationships/slide" Target="slides/slide6.xml"/><Relationship Id="rId23" Type="http://schemas.openxmlformats.org/officeDocument/2006/relationships/font" Target="fonts/Tahoma-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5" Type="http://schemas.openxmlformats.org/officeDocument/2006/relationships/slideMaster" Target="slideMasters/slideMaster1.xml"/><Relationship Id="rId19" Type="http://schemas.openxmlformats.org/officeDocument/2006/relationships/slide" Target="slides/slide13.xml"/><Relationship Id="rId6" Type="http://schemas.openxmlformats.org/officeDocument/2006/relationships/notesMaster" Target="notesMasters/notesMaster1.xml"/><Relationship Id="rId18" Type="http://schemas.openxmlformats.org/officeDocument/2006/relationships/slide" Target="slides/slide12.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116ea67e37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116ea67e37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10dbfb2d232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10dbfb2d232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117ec3cdd0e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117ec3cdd0e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10f816e90d6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g10f816e90d6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g10dbfb2d232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 name="Google Shape;77;g10dbfb2d232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g10dbfb2d232_0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3" name="Google Shape;83;g10dbfb2d232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10dbfb2d232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 name="Google Shape;89;g10dbfb2d232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1197a0a81ae_1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1197a0a81ae_1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10f816e90d6_0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10f816e90d6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10f816e90d6_0_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10f816e90d6_0_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10f816e90d6_0_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 name="Google Shape;118;g10f816e90d6_0_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g11671ea645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 name="Google Shape;125;g11671ea645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11671ea6452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11671ea6452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rtl="0">
              <a:spcBef>
                <a:spcPts val="0"/>
              </a:spcBef>
              <a:spcAft>
                <a:spcPts val="0"/>
              </a:spcAft>
              <a:buSzPts val="1800"/>
              <a:buChar char="●"/>
              <a:defRPr/>
            </a:lvl1pPr>
            <a:lvl2pPr indent="-317500" lvl="1" marL="914400" rtl="0">
              <a:spcBef>
                <a:spcPts val="0"/>
              </a:spcBef>
              <a:spcAft>
                <a:spcPts val="0"/>
              </a:spcAft>
              <a:buSzPts val="1400"/>
              <a:buChar char="○"/>
              <a:defRPr/>
            </a:lvl2pPr>
            <a:lvl3pPr indent="-317500" lvl="2" marL="1371600" rtl="0">
              <a:spcBef>
                <a:spcPts val="0"/>
              </a:spcBef>
              <a:spcAft>
                <a:spcPts val="0"/>
              </a:spcAft>
              <a:buSzPts val="1400"/>
              <a:buChar char="■"/>
              <a:defRPr/>
            </a:lvl3pPr>
            <a:lvl4pPr indent="-317500" lvl="3" marL="1828800" rtl="0">
              <a:spcBef>
                <a:spcPts val="0"/>
              </a:spcBef>
              <a:spcAft>
                <a:spcPts val="0"/>
              </a:spcAft>
              <a:buSzPts val="1400"/>
              <a:buChar char="●"/>
              <a:defRPr/>
            </a:lvl4pPr>
            <a:lvl5pPr indent="-317500" lvl="4" marL="2286000" rtl="0">
              <a:spcBef>
                <a:spcPts val="0"/>
              </a:spcBef>
              <a:spcAft>
                <a:spcPts val="0"/>
              </a:spcAft>
              <a:buSzPts val="1400"/>
              <a:buChar char="○"/>
              <a:defRPr/>
            </a:lvl5pPr>
            <a:lvl6pPr indent="-317500" lvl="5" marL="2743200" rtl="0">
              <a:spcBef>
                <a:spcPts val="0"/>
              </a:spcBef>
              <a:spcAft>
                <a:spcPts val="0"/>
              </a:spcAft>
              <a:buSzPts val="1400"/>
              <a:buChar char="■"/>
              <a:defRPr/>
            </a:lvl6pPr>
            <a:lvl7pPr indent="-317500" lvl="6" marL="3200400" rtl="0">
              <a:spcBef>
                <a:spcPts val="0"/>
              </a:spcBef>
              <a:spcAft>
                <a:spcPts val="0"/>
              </a:spcAft>
              <a:buSzPts val="1400"/>
              <a:buChar char="●"/>
              <a:defRPr/>
            </a:lvl7pPr>
            <a:lvl8pPr indent="-317500" lvl="7" marL="3657600" rtl="0">
              <a:spcBef>
                <a:spcPts val="0"/>
              </a:spcBef>
              <a:spcAft>
                <a:spcPts val="0"/>
              </a:spcAft>
              <a:buSzPts val="1400"/>
              <a:buChar char="○"/>
              <a:defRPr/>
            </a:lvl8pPr>
            <a:lvl9pPr indent="-317500" lvl="8" marL="4114800" rtl="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rtl="0">
              <a:spcBef>
                <a:spcPts val="0"/>
              </a:spcBef>
              <a:spcAft>
                <a:spcPts val="0"/>
              </a:spcAft>
              <a:buSzPts val="1400"/>
              <a:buChar char="●"/>
              <a:defRPr sz="14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rtl="0">
              <a:spcBef>
                <a:spcPts val="0"/>
              </a:spcBef>
              <a:spcAft>
                <a:spcPts val="0"/>
              </a:spcAft>
              <a:buSzPts val="1400"/>
              <a:buChar char="●"/>
              <a:defRPr sz="14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rtl="0">
              <a:spcBef>
                <a:spcPts val="0"/>
              </a:spcBef>
              <a:spcAft>
                <a:spcPts val="0"/>
              </a:spcAft>
              <a:buSzPts val="1200"/>
              <a:buChar char="●"/>
              <a:defRPr sz="12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4200"/>
              <a:buNone/>
              <a:defRPr sz="42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rtl="0">
              <a:spcBef>
                <a:spcPts val="0"/>
              </a:spcBef>
              <a:spcAft>
                <a:spcPts val="0"/>
              </a:spcAft>
              <a:buSzPts val="1800"/>
              <a:buChar char="●"/>
              <a:defRPr/>
            </a:lvl1pPr>
            <a:lvl2pPr indent="-317500" lvl="1" marL="914400" rtl="0">
              <a:spcBef>
                <a:spcPts val="0"/>
              </a:spcBef>
              <a:spcAft>
                <a:spcPts val="0"/>
              </a:spcAft>
              <a:buSzPts val="1400"/>
              <a:buChar char="○"/>
              <a:defRPr/>
            </a:lvl2pPr>
            <a:lvl3pPr indent="-317500" lvl="2" marL="1371600" rtl="0">
              <a:spcBef>
                <a:spcPts val="0"/>
              </a:spcBef>
              <a:spcAft>
                <a:spcPts val="0"/>
              </a:spcAft>
              <a:buSzPts val="1400"/>
              <a:buChar char="■"/>
              <a:defRPr/>
            </a:lvl3pPr>
            <a:lvl4pPr indent="-317500" lvl="3" marL="1828800" rtl="0">
              <a:spcBef>
                <a:spcPts val="0"/>
              </a:spcBef>
              <a:spcAft>
                <a:spcPts val="0"/>
              </a:spcAft>
              <a:buSzPts val="1400"/>
              <a:buChar char="●"/>
              <a:defRPr/>
            </a:lvl4pPr>
            <a:lvl5pPr indent="-317500" lvl="4" marL="2286000" rtl="0">
              <a:spcBef>
                <a:spcPts val="0"/>
              </a:spcBef>
              <a:spcAft>
                <a:spcPts val="0"/>
              </a:spcAft>
              <a:buSzPts val="1400"/>
              <a:buChar char="○"/>
              <a:defRPr/>
            </a:lvl5pPr>
            <a:lvl6pPr indent="-317500" lvl="5" marL="2743200" rtl="0">
              <a:spcBef>
                <a:spcPts val="0"/>
              </a:spcBef>
              <a:spcAft>
                <a:spcPts val="0"/>
              </a:spcAft>
              <a:buSzPts val="1400"/>
              <a:buChar char="■"/>
              <a:defRPr/>
            </a:lvl6pPr>
            <a:lvl7pPr indent="-317500" lvl="6" marL="3200400" rtl="0">
              <a:spcBef>
                <a:spcPts val="0"/>
              </a:spcBef>
              <a:spcAft>
                <a:spcPts val="0"/>
              </a:spcAft>
              <a:buSzPts val="1400"/>
              <a:buChar char="●"/>
              <a:defRPr/>
            </a:lvl7pPr>
            <a:lvl8pPr indent="-317500" lvl="7" marL="3657600" rtl="0">
              <a:spcBef>
                <a:spcPts val="0"/>
              </a:spcBef>
              <a:spcAft>
                <a:spcPts val="0"/>
              </a:spcAft>
              <a:buSzPts val="1400"/>
              <a:buChar char="○"/>
              <a:defRPr/>
            </a:lvl8pPr>
            <a:lvl9pPr indent="-317500" lvl="8" marL="4114800" rtl="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rtl="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12000"/>
              <a:buNone/>
              <a:defRPr sz="120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rtl="0" algn="ctr">
              <a:spcBef>
                <a:spcPts val="0"/>
              </a:spcBef>
              <a:spcAft>
                <a:spcPts val="0"/>
              </a:spcAft>
              <a:buSzPts val="1800"/>
              <a:buChar char="●"/>
              <a:defRPr/>
            </a:lvl1pPr>
            <a:lvl2pPr indent="-317500" lvl="1" marL="914400" rtl="0" algn="ctr">
              <a:spcBef>
                <a:spcPts val="0"/>
              </a:spcBef>
              <a:spcAft>
                <a:spcPts val="0"/>
              </a:spcAft>
              <a:buSzPts val="1400"/>
              <a:buChar char="○"/>
              <a:defRPr/>
            </a:lvl2pPr>
            <a:lvl3pPr indent="-317500" lvl="2" marL="1371600" rtl="0" algn="ctr">
              <a:spcBef>
                <a:spcPts val="0"/>
              </a:spcBef>
              <a:spcAft>
                <a:spcPts val="0"/>
              </a:spcAft>
              <a:buSzPts val="1400"/>
              <a:buChar char="■"/>
              <a:defRPr/>
            </a:lvl3pPr>
            <a:lvl4pPr indent="-317500" lvl="3" marL="1828800" rtl="0" algn="ctr">
              <a:spcBef>
                <a:spcPts val="0"/>
              </a:spcBef>
              <a:spcAft>
                <a:spcPts val="0"/>
              </a:spcAft>
              <a:buSzPts val="1400"/>
              <a:buChar char="●"/>
              <a:defRPr/>
            </a:lvl4pPr>
            <a:lvl5pPr indent="-317500" lvl="4" marL="2286000" rtl="0" algn="ctr">
              <a:spcBef>
                <a:spcPts val="0"/>
              </a:spcBef>
              <a:spcAft>
                <a:spcPts val="0"/>
              </a:spcAft>
              <a:buSzPts val="1400"/>
              <a:buChar char="○"/>
              <a:defRPr/>
            </a:lvl5pPr>
            <a:lvl6pPr indent="-317500" lvl="5" marL="2743200" rtl="0" algn="ctr">
              <a:spcBef>
                <a:spcPts val="0"/>
              </a:spcBef>
              <a:spcAft>
                <a:spcPts val="0"/>
              </a:spcAft>
              <a:buSzPts val="1400"/>
              <a:buChar char="■"/>
              <a:defRPr/>
            </a:lvl6pPr>
            <a:lvl7pPr indent="-317500" lvl="6" marL="3200400" rtl="0" algn="ctr">
              <a:spcBef>
                <a:spcPts val="0"/>
              </a:spcBef>
              <a:spcAft>
                <a:spcPts val="0"/>
              </a:spcAft>
              <a:buSzPts val="1400"/>
              <a:buChar char="●"/>
              <a:defRPr/>
            </a:lvl7pPr>
            <a:lvl8pPr indent="-317500" lvl="7" marL="3657600" rtl="0" algn="ctr">
              <a:spcBef>
                <a:spcPts val="0"/>
              </a:spcBef>
              <a:spcAft>
                <a:spcPts val="0"/>
              </a:spcAft>
              <a:buSzPts val="1400"/>
              <a:buChar char="○"/>
              <a:defRPr/>
            </a:lvl8pPr>
            <a:lvl9pPr indent="-317500" lvl="8" marL="4114800" rtl="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rtl="0">
              <a:lnSpc>
                <a:spcPct val="115000"/>
              </a:lnSpc>
              <a:spcBef>
                <a:spcPts val="0"/>
              </a:spcBef>
              <a:spcAft>
                <a:spcPts val="0"/>
              </a:spcAft>
              <a:buClr>
                <a:schemeClr val="dk2"/>
              </a:buClr>
              <a:buSzPts val="1800"/>
              <a:buChar char="●"/>
              <a:defRPr sz="1800">
                <a:solidFill>
                  <a:schemeClr val="dk2"/>
                </a:solidFill>
              </a:defRPr>
            </a:lvl1pPr>
            <a:lvl2pPr indent="-317500" lvl="1" marL="914400" rtl="0">
              <a:lnSpc>
                <a:spcPct val="115000"/>
              </a:lnSpc>
              <a:spcBef>
                <a:spcPts val="0"/>
              </a:spcBef>
              <a:spcAft>
                <a:spcPts val="0"/>
              </a:spcAft>
              <a:buClr>
                <a:schemeClr val="dk2"/>
              </a:buClr>
              <a:buSzPts val="1400"/>
              <a:buChar char="○"/>
              <a:defRPr>
                <a:solidFill>
                  <a:schemeClr val="dk2"/>
                </a:solidFill>
              </a:defRPr>
            </a:lvl2pPr>
            <a:lvl3pPr indent="-317500" lvl="2" marL="1371600" rtl="0">
              <a:lnSpc>
                <a:spcPct val="115000"/>
              </a:lnSpc>
              <a:spcBef>
                <a:spcPts val="0"/>
              </a:spcBef>
              <a:spcAft>
                <a:spcPts val="0"/>
              </a:spcAft>
              <a:buClr>
                <a:schemeClr val="dk2"/>
              </a:buClr>
              <a:buSzPts val="1400"/>
              <a:buChar char="■"/>
              <a:defRPr>
                <a:solidFill>
                  <a:schemeClr val="dk2"/>
                </a:solidFill>
              </a:defRPr>
            </a:lvl3pPr>
            <a:lvl4pPr indent="-317500" lvl="3" marL="1828800" rtl="0">
              <a:lnSpc>
                <a:spcPct val="115000"/>
              </a:lnSpc>
              <a:spcBef>
                <a:spcPts val="0"/>
              </a:spcBef>
              <a:spcAft>
                <a:spcPts val="0"/>
              </a:spcAft>
              <a:buClr>
                <a:schemeClr val="dk2"/>
              </a:buClr>
              <a:buSzPts val="1400"/>
              <a:buChar char="●"/>
              <a:defRPr>
                <a:solidFill>
                  <a:schemeClr val="dk2"/>
                </a:solidFill>
              </a:defRPr>
            </a:lvl4pPr>
            <a:lvl5pPr indent="-317500" lvl="4" marL="2286000" rtl="0">
              <a:lnSpc>
                <a:spcPct val="115000"/>
              </a:lnSpc>
              <a:spcBef>
                <a:spcPts val="0"/>
              </a:spcBef>
              <a:spcAft>
                <a:spcPts val="0"/>
              </a:spcAft>
              <a:buClr>
                <a:schemeClr val="dk2"/>
              </a:buClr>
              <a:buSzPts val="1400"/>
              <a:buChar char="○"/>
              <a:defRPr>
                <a:solidFill>
                  <a:schemeClr val="dk2"/>
                </a:solidFill>
              </a:defRPr>
            </a:lvl5pPr>
            <a:lvl6pPr indent="-317500" lvl="5" marL="2743200" rtl="0">
              <a:lnSpc>
                <a:spcPct val="115000"/>
              </a:lnSpc>
              <a:spcBef>
                <a:spcPts val="0"/>
              </a:spcBef>
              <a:spcAft>
                <a:spcPts val="0"/>
              </a:spcAft>
              <a:buClr>
                <a:schemeClr val="dk2"/>
              </a:buClr>
              <a:buSzPts val="1400"/>
              <a:buChar char="■"/>
              <a:defRPr>
                <a:solidFill>
                  <a:schemeClr val="dk2"/>
                </a:solidFill>
              </a:defRPr>
            </a:lvl6pPr>
            <a:lvl7pPr indent="-317500" lvl="6" marL="3200400" rtl="0">
              <a:lnSpc>
                <a:spcPct val="115000"/>
              </a:lnSpc>
              <a:spcBef>
                <a:spcPts val="0"/>
              </a:spcBef>
              <a:spcAft>
                <a:spcPts val="0"/>
              </a:spcAft>
              <a:buClr>
                <a:schemeClr val="dk2"/>
              </a:buClr>
              <a:buSzPts val="1400"/>
              <a:buChar char="●"/>
              <a:defRPr>
                <a:solidFill>
                  <a:schemeClr val="dk2"/>
                </a:solidFill>
              </a:defRPr>
            </a:lvl7pPr>
            <a:lvl8pPr indent="-317500" lvl="7" marL="3657600" rtl="0">
              <a:lnSpc>
                <a:spcPct val="115000"/>
              </a:lnSpc>
              <a:spcBef>
                <a:spcPts val="0"/>
              </a:spcBef>
              <a:spcAft>
                <a:spcPts val="0"/>
              </a:spcAft>
              <a:buClr>
                <a:schemeClr val="dk2"/>
              </a:buClr>
              <a:buSzPts val="1400"/>
              <a:buChar char="○"/>
              <a:defRPr>
                <a:solidFill>
                  <a:schemeClr val="dk2"/>
                </a:solidFill>
              </a:defRPr>
            </a:lvl8pPr>
            <a:lvl9pPr indent="-317500" lvl="8" marL="4114800" rtl="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rtl="0" algn="r">
              <a:buNone/>
              <a:defRPr sz="1000">
                <a:solidFill>
                  <a:schemeClr val="dk2"/>
                </a:solidFill>
              </a:defRPr>
            </a:lvl1pPr>
            <a:lvl2pPr lvl="1" rtl="0" algn="r">
              <a:buNone/>
              <a:defRPr sz="1000">
                <a:solidFill>
                  <a:schemeClr val="dk2"/>
                </a:solidFill>
              </a:defRPr>
            </a:lvl2pPr>
            <a:lvl3pPr lvl="2" rtl="0" algn="r">
              <a:buNone/>
              <a:defRPr sz="1000">
                <a:solidFill>
                  <a:schemeClr val="dk2"/>
                </a:solidFill>
              </a:defRPr>
            </a:lvl3pPr>
            <a:lvl4pPr lvl="3" rtl="0" algn="r">
              <a:buNone/>
              <a:defRPr sz="1000">
                <a:solidFill>
                  <a:schemeClr val="dk2"/>
                </a:solidFill>
              </a:defRPr>
            </a:lvl4pPr>
            <a:lvl5pPr lvl="4" rtl="0" algn="r">
              <a:buNone/>
              <a:defRPr sz="1000">
                <a:solidFill>
                  <a:schemeClr val="dk2"/>
                </a:solidFill>
              </a:defRPr>
            </a:lvl5pPr>
            <a:lvl6pPr lvl="5" rtl="0" algn="r">
              <a:buNone/>
              <a:defRPr sz="1000">
                <a:solidFill>
                  <a:schemeClr val="dk2"/>
                </a:solidFill>
              </a:defRPr>
            </a:lvl6pPr>
            <a:lvl7pPr lvl="6" rtl="0" algn="r">
              <a:buNone/>
              <a:defRPr sz="1000">
                <a:solidFill>
                  <a:schemeClr val="dk2"/>
                </a:solidFill>
              </a:defRPr>
            </a:lvl7pPr>
            <a:lvl8pPr lvl="7" rtl="0" algn="r">
              <a:buNone/>
              <a:defRPr sz="1000">
                <a:solidFill>
                  <a:schemeClr val="dk2"/>
                </a:solidFill>
              </a:defRPr>
            </a:lvl8pPr>
            <a:lvl9pPr lvl="8" rtl="0"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5.jp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xml"/><Relationship Id="rId3"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5.xml"/><Relationship Id="rId3" Type="http://schemas.openxmlformats.org/officeDocument/2006/relationships/image" Target="../media/image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6.xml"/><Relationship Id="rId3" Type="http://schemas.openxmlformats.org/officeDocument/2006/relationships/image" Target="../media/image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7.xml"/><Relationship Id="rId3" Type="http://schemas.openxmlformats.org/officeDocument/2006/relationships/image" Target="../media/image1.jp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8.xml"/><Relationship Id="rId3" Type="http://schemas.openxmlformats.org/officeDocument/2006/relationships/image" Target="../media/image1.jp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0.xml"/><Relationship Id="rId3" Type="http://schemas.openxmlformats.org/officeDocument/2006/relationships/image" Target="../media/image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1.xml"/><Relationship Id="rId3" Type="http://schemas.openxmlformats.org/officeDocument/2006/relationships/image" Target="../media/image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2.xml"/><Relationship Id="rId3" Type="http://schemas.openxmlformats.org/officeDocument/2006/relationships/image" Target="../media/image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3.xml"/><Relationship Id="rId3"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4C2F4"/>
        </a:solidFill>
      </p:bgPr>
    </p:bg>
    <p:spTree>
      <p:nvGrpSpPr>
        <p:cNvPr id="53" name="Shape 53"/>
        <p:cNvGrpSpPr/>
        <p:nvPr/>
      </p:nvGrpSpPr>
      <p:grpSpPr>
        <a:xfrm>
          <a:off x="0" y="0"/>
          <a:ext cx="0" cy="0"/>
          <a:chOff x="0" y="0"/>
          <a:chExt cx="0" cy="0"/>
        </a:xfrm>
      </p:grpSpPr>
      <p:pic>
        <p:nvPicPr>
          <p:cNvPr descr="C:\Users\LEadie\Desktop\HNTPS logo.jpg" id="54" name="Google Shape;54;p13"/>
          <p:cNvPicPr preferRelativeResize="0"/>
          <p:nvPr/>
        </p:nvPicPr>
        <p:blipFill>
          <a:blip r:embed="rId3">
            <a:alphaModFix/>
          </a:blip>
          <a:stretch>
            <a:fillRect/>
          </a:stretch>
        </p:blipFill>
        <p:spPr>
          <a:xfrm>
            <a:off x="3256850" y="106975"/>
            <a:ext cx="2322075" cy="1206500"/>
          </a:xfrm>
          <a:prstGeom prst="rect">
            <a:avLst/>
          </a:prstGeom>
          <a:noFill/>
          <a:ln>
            <a:noFill/>
          </a:ln>
        </p:spPr>
      </p:pic>
      <p:sp>
        <p:nvSpPr>
          <p:cNvPr id="55" name="Google Shape;55;p13"/>
          <p:cNvSpPr txBox="1"/>
          <p:nvPr/>
        </p:nvSpPr>
        <p:spPr>
          <a:xfrm>
            <a:off x="321575" y="1796150"/>
            <a:ext cx="8719500" cy="32085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GB" sz="2000">
                <a:solidFill>
                  <a:schemeClr val="dk1"/>
                </a:solidFill>
                <a:latin typeface="Amatic SC"/>
                <a:ea typeface="Amatic SC"/>
                <a:cs typeface="Amatic SC"/>
                <a:sym typeface="Amatic SC"/>
              </a:rPr>
              <a:t>                                 </a:t>
            </a:r>
            <a:r>
              <a:rPr b="1" lang="en-GB" sz="2000">
                <a:solidFill>
                  <a:schemeClr val="dk1"/>
                </a:solidFill>
              </a:rPr>
              <a:t> </a:t>
            </a:r>
            <a:r>
              <a:rPr b="1" lang="en-GB" sz="1700">
                <a:solidFill>
                  <a:schemeClr val="dk1"/>
                </a:solidFill>
              </a:rPr>
              <a:t>Early Years Foundation Stage at our school  2022</a:t>
            </a:r>
            <a:r>
              <a:rPr b="1" lang="en-GB" sz="2000">
                <a:solidFill>
                  <a:schemeClr val="dk1"/>
                </a:solidFill>
              </a:rPr>
              <a:t> </a:t>
            </a:r>
            <a:endParaRPr b="1" sz="1100">
              <a:solidFill>
                <a:schemeClr val="dk1"/>
              </a:solidFill>
            </a:endParaRPr>
          </a:p>
          <a:p>
            <a:pPr indent="0" lvl="0" marL="0" rtl="0" algn="l">
              <a:lnSpc>
                <a:spcPct val="115000"/>
              </a:lnSpc>
              <a:spcBef>
                <a:spcPts val="410"/>
              </a:spcBef>
              <a:spcAft>
                <a:spcPts val="0"/>
              </a:spcAft>
              <a:buNone/>
            </a:pPr>
            <a:r>
              <a:rPr lang="en-GB" sz="1600">
                <a:solidFill>
                  <a:schemeClr val="dk1"/>
                </a:solidFill>
              </a:rPr>
              <a:t>O</a:t>
            </a:r>
            <a:r>
              <a:rPr lang="en-GB" sz="1600">
                <a:solidFill>
                  <a:schemeClr val="dk1"/>
                </a:solidFill>
              </a:rPr>
              <a:t>ur EYFS provision has a nursery class (mornings only)  and a Reception class.W</a:t>
            </a:r>
            <a:r>
              <a:rPr i="1" lang="en-GB" sz="1600">
                <a:solidFill>
                  <a:schemeClr val="dk1"/>
                </a:solidFill>
              </a:rPr>
              <a:t>e </a:t>
            </a:r>
            <a:r>
              <a:rPr lang="en-GB" sz="1600">
                <a:solidFill>
                  <a:schemeClr val="dk1"/>
                </a:solidFill>
              </a:rPr>
              <a:t>work closely with the local private nursery, Lovacott Nursery, to offer wrap-around-care for families who need this</a:t>
            </a:r>
            <a:endParaRPr sz="1600">
              <a:solidFill>
                <a:schemeClr val="dk1"/>
              </a:solidFill>
            </a:endParaRPr>
          </a:p>
          <a:p>
            <a:pPr indent="0" lvl="0" marL="0" rtl="0" algn="l">
              <a:lnSpc>
                <a:spcPct val="115000"/>
              </a:lnSpc>
              <a:spcBef>
                <a:spcPts val="410"/>
              </a:spcBef>
              <a:spcAft>
                <a:spcPts val="0"/>
              </a:spcAft>
              <a:buNone/>
            </a:pPr>
            <a:r>
              <a:rPr lang="en-GB" sz="1600">
                <a:solidFill>
                  <a:schemeClr val="dk1"/>
                </a:solidFill>
              </a:rPr>
              <a:t> Our provision is located adjacent to the KS1 class, and offers a safe and stimulating environment, with access to  an outdoor covered space, decking area and a small garden with a mud kitchen. Bringing the natural world inside inspires us to use natural resources as much as possible for play, and to create calm, comfortable spaces supporting emotional well being, encouraging children to confidently explore and create.</a:t>
            </a:r>
            <a:r>
              <a:rPr lang="en-GB" sz="1600">
                <a:solidFill>
                  <a:schemeClr val="dk1"/>
                </a:solidFill>
                <a:latin typeface="Amatic SC"/>
                <a:ea typeface="Amatic SC"/>
                <a:cs typeface="Amatic SC"/>
                <a:sym typeface="Amatic SC"/>
              </a:rPr>
              <a:t>.</a:t>
            </a:r>
            <a:endParaRPr sz="1600">
              <a:solidFill>
                <a:schemeClr val="dk1"/>
              </a:solidFill>
              <a:latin typeface="Amatic SC"/>
              <a:ea typeface="Amatic SC"/>
              <a:cs typeface="Amatic SC"/>
              <a:sym typeface="Amatic SC"/>
            </a:endParaRPr>
          </a:p>
          <a:p>
            <a:pPr indent="0" lvl="0" marL="0" rtl="0" algn="l">
              <a:lnSpc>
                <a:spcPct val="115000"/>
              </a:lnSpc>
              <a:spcBef>
                <a:spcPts val="410"/>
              </a:spcBef>
              <a:spcAft>
                <a:spcPts val="0"/>
              </a:spcAft>
              <a:buClr>
                <a:schemeClr val="dk1"/>
              </a:buClr>
              <a:buSzPts val="1100"/>
              <a:buFont typeface="Arial"/>
              <a:buNone/>
            </a:pPr>
            <a:r>
              <a:t/>
            </a:r>
            <a:endParaRPr b="1" sz="1600">
              <a:solidFill>
                <a:srgbClr val="292900"/>
              </a:solidFill>
              <a:latin typeface="Amatic SC"/>
              <a:ea typeface="Amatic SC"/>
              <a:cs typeface="Amatic SC"/>
              <a:sym typeface="Amatic SC"/>
            </a:endParaRPr>
          </a:p>
        </p:txBody>
      </p:sp>
      <p:sp>
        <p:nvSpPr>
          <p:cNvPr id="56" name="Google Shape;56;p13"/>
          <p:cNvSpPr txBox="1"/>
          <p:nvPr/>
        </p:nvSpPr>
        <p:spPr>
          <a:xfrm>
            <a:off x="1665450" y="1410150"/>
            <a:ext cx="5813100" cy="4770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Clr>
                <a:schemeClr val="dk1"/>
              </a:buClr>
              <a:buSzPts val="1100"/>
              <a:buFont typeface="Arial"/>
              <a:buNone/>
            </a:pPr>
            <a:r>
              <a:rPr b="1" lang="en-GB" sz="1900">
                <a:solidFill>
                  <a:srgbClr val="FF0000"/>
                </a:solidFill>
                <a:latin typeface="Tahoma"/>
                <a:ea typeface="Tahoma"/>
                <a:cs typeface="Tahoma"/>
                <a:sym typeface="Tahoma"/>
              </a:rPr>
              <a:t> Horwood &amp; Newton Tracey Primary school</a:t>
            </a:r>
            <a:endParaRPr sz="1300">
              <a:latin typeface="Tahoma"/>
              <a:ea typeface="Tahoma"/>
              <a:cs typeface="Tahoma"/>
              <a:sym typeface="Tahoma"/>
            </a:endParaRPr>
          </a:p>
        </p:txBody>
      </p:sp>
      <p:pic>
        <p:nvPicPr>
          <p:cNvPr descr="Image result for Image Painted Hands Children" id="57" name="Google Shape;57;p13"/>
          <p:cNvPicPr preferRelativeResize="0"/>
          <p:nvPr/>
        </p:nvPicPr>
        <p:blipFill>
          <a:blip r:embed="rId4">
            <a:alphaModFix/>
          </a:blip>
          <a:stretch>
            <a:fillRect/>
          </a:stretch>
        </p:blipFill>
        <p:spPr>
          <a:xfrm>
            <a:off x="8337375" y="4644544"/>
            <a:ext cx="703700" cy="3763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61" name="Shape 61"/>
        <p:cNvGrpSpPr/>
        <p:nvPr/>
      </p:nvGrpSpPr>
      <p:grpSpPr>
        <a:xfrm>
          <a:off x="0" y="0"/>
          <a:ext cx="0" cy="0"/>
          <a:chOff x="0" y="0"/>
          <a:chExt cx="0" cy="0"/>
        </a:xfrm>
      </p:grpSpPr>
      <p:sp>
        <p:nvSpPr>
          <p:cNvPr id="62" name="Google Shape;62;p14"/>
          <p:cNvSpPr txBox="1"/>
          <p:nvPr/>
        </p:nvSpPr>
        <p:spPr>
          <a:xfrm>
            <a:off x="207275" y="0"/>
            <a:ext cx="8773500" cy="49326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641"/>
              </a:spcBef>
              <a:spcAft>
                <a:spcPts val="0"/>
              </a:spcAft>
              <a:buNone/>
            </a:pPr>
            <a:r>
              <a:rPr b="1" lang="en-GB" sz="1600" u="sng">
                <a:solidFill>
                  <a:srgbClr val="FF0000"/>
                </a:solidFill>
                <a:latin typeface="Tahoma"/>
                <a:ea typeface="Tahoma"/>
                <a:cs typeface="Tahoma"/>
                <a:sym typeface="Tahoma"/>
              </a:rPr>
              <a:t>Our Intent, Implementation and Impact for Early Years Foundation Stage</a:t>
            </a:r>
            <a:endParaRPr b="1" sz="1600" u="sng">
              <a:solidFill>
                <a:srgbClr val="FF0000"/>
              </a:solidFill>
              <a:latin typeface="Tahoma"/>
              <a:ea typeface="Tahoma"/>
              <a:cs typeface="Tahoma"/>
              <a:sym typeface="Tahoma"/>
            </a:endParaRPr>
          </a:p>
          <a:p>
            <a:pPr indent="0" lvl="0" marL="0" rtl="0" algn="ctr">
              <a:lnSpc>
                <a:spcPct val="115000"/>
              </a:lnSpc>
              <a:spcBef>
                <a:spcPts val="641"/>
              </a:spcBef>
              <a:spcAft>
                <a:spcPts val="0"/>
              </a:spcAft>
              <a:buNone/>
            </a:pPr>
            <a:r>
              <a:t/>
            </a:r>
            <a:endParaRPr b="1" sz="2100" u="sng">
              <a:solidFill>
                <a:srgbClr val="FF0000"/>
              </a:solidFill>
              <a:latin typeface="Amatic SC"/>
              <a:ea typeface="Amatic SC"/>
              <a:cs typeface="Amatic SC"/>
              <a:sym typeface="Amatic SC"/>
            </a:endParaRPr>
          </a:p>
          <a:p>
            <a:pPr indent="0" lvl="0" marL="0" rtl="0" algn="l">
              <a:lnSpc>
                <a:spcPct val="115000"/>
              </a:lnSpc>
              <a:spcBef>
                <a:spcPts val="512"/>
              </a:spcBef>
              <a:spcAft>
                <a:spcPts val="0"/>
              </a:spcAft>
              <a:buNone/>
            </a:pPr>
            <a:r>
              <a:rPr b="1" lang="en-GB" sz="1500" u="sng">
                <a:solidFill>
                  <a:srgbClr val="FF0000"/>
                </a:solidFill>
                <a:latin typeface="Amatic SC"/>
                <a:ea typeface="Amatic SC"/>
                <a:cs typeface="Amatic SC"/>
                <a:sym typeface="Amatic SC"/>
              </a:rPr>
              <a:t>I</a:t>
            </a:r>
            <a:r>
              <a:rPr lang="en-GB" sz="1700" u="sng">
                <a:solidFill>
                  <a:srgbClr val="FF0000"/>
                </a:solidFill>
                <a:latin typeface="Tahoma"/>
                <a:ea typeface="Tahoma"/>
                <a:cs typeface="Tahoma"/>
                <a:sym typeface="Tahoma"/>
              </a:rPr>
              <a:t>NTENT</a:t>
            </a:r>
            <a:r>
              <a:rPr lang="en-GB" sz="1500">
                <a:solidFill>
                  <a:srgbClr val="FF0000"/>
                </a:solidFill>
                <a:latin typeface="Tahoma"/>
                <a:ea typeface="Tahoma"/>
                <a:cs typeface="Tahoma"/>
                <a:sym typeface="Tahoma"/>
              </a:rPr>
              <a:t> </a:t>
            </a:r>
            <a:r>
              <a:rPr lang="en-GB" sz="1800">
                <a:solidFill>
                  <a:srgbClr val="FF0000"/>
                </a:solidFill>
                <a:latin typeface="Tahoma"/>
                <a:ea typeface="Tahoma"/>
                <a:cs typeface="Tahoma"/>
                <a:sym typeface="Tahoma"/>
              </a:rPr>
              <a:t> </a:t>
            </a:r>
            <a:r>
              <a:rPr lang="en-GB">
                <a:solidFill>
                  <a:srgbClr val="292900"/>
                </a:solidFill>
                <a:latin typeface="Tahoma"/>
                <a:ea typeface="Tahoma"/>
                <a:cs typeface="Tahoma"/>
                <a:sym typeface="Tahoma"/>
              </a:rPr>
              <a:t>-</a:t>
            </a:r>
            <a:r>
              <a:rPr lang="en-GB" sz="1200">
                <a:solidFill>
                  <a:srgbClr val="292900"/>
                </a:solidFill>
                <a:latin typeface="Tahoma"/>
                <a:ea typeface="Tahoma"/>
                <a:cs typeface="Tahoma"/>
                <a:sym typeface="Tahoma"/>
              </a:rPr>
              <a:t>  </a:t>
            </a:r>
            <a:r>
              <a:rPr lang="en-GB" sz="1100">
                <a:solidFill>
                  <a:schemeClr val="dk1"/>
                </a:solidFill>
                <a:latin typeface="Tahoma"/>
                <a:ea typeface="Tahoma"/>
                <a:cs typeface="Tahoma"/>
                <a:sym typeface="Tahoma"/>
              </a:rPr>
              <a:t> </a:t>
            </a:r>
            <a:r>
              <a:rPr lang="en-GB">
                <a:solidFill>
                  <a:schemeClr val="dk1"/>
                </a:solidFill>
                <a:latin typeface="Tahoma"/>
                <a:ea typeface="Tahoma"/>
                <a:cs typeface="Tahoma"/>
                <a:sym typeface="Tahoma"/>
              </a:rPr>
              <a:t>at Horwood and Newton Tracey Primary School (HNTPS), we celebrate </a:t>
            </a:r>
            <a:r>
              <a:rPr lang="en-GB">
                <a:solidFill>
                  <a:schemeClr val="dk1"/>
                </a:solidFill>
                <a:latin typeface="Tahoma"/>
                <a:ea typeface="Tahoma"/>
                <a:cs typeface="Tahoma"/>
                <a:sym typeface="Tahoma"/>
              </a:rPr>
              <a:t>our rural village setting in North Devon, which offers a strong sense of belonging and community to children and their families. </a:t>
            </a:r>
            <a:endParaRPr>
              <a:solidFill>
                <a:schemeClr val="dk1"/>
              </a:solidFill>
              <a:latin typeface="Tahoma"/>
              <a:ea typeface="Tahoma"/>
              <a:cs typeface="Tahoma"/>
              <a:sym typeface="Tahoma"/>
            </a:endParaRPr>
          </a:p>
          <a:p>
            <a:pPr indent="0" lvl="0" marL="0" rtl="0" algn="l">
              <a:lnSpc>
                <a:spcPct val="115000"/>
              </a:lnSpc>
              <a:spcBef>
                <a:spcPts val="512"/>
              </a:spcBef>
              <a:spcAft>
                <a:spcPts val="0"/>
              </a:spcAft>
              <a:buNone/>
            </a:pPr>
            <a:r>
              <a:rPr lang="en-GB">
                <a:solidFill>
                  <a:schemeClr val="dk1"/>
                </a:solidFill>
                <a:latin typeface="Tahoma"/>
                <a:ea typeface="Tahoma"/>
                <a:cs typeface="Tahoma"/>
                <a:sym typeface="Tahoma"/>
              </a:rPr>
              <a:t>.</a:t>
            </a:r>
            <a:r>
              <a:rPr lang="en-GB">
                <a:solidFill>
                  <a:schemeClr val="dk1"/>
                </a:solidFill>
                <a:latin typeface="Tahoma"/>
                <a:ea typeface="Tahoma"/>
                <a:cs typeface="Tahoma"/>
                <a:sym typeface="Tahoma"/>
              </a:rPr>
              <a:t>Every child is recognised as a unique individual and we celebrate and welcome differences within our school community. The ability to learn is underpinned by the teaching of basic skills, knowledge, concepts and values. We provide enhancement opportunities to engage learning and believe that  first experiences of school should be happy and positive, enabling us to develop a lifelong love of learning. </a:t>
            </a:r>
            <a:endParaRPr>
              <a:solidFill>
                <a:schemeClr val="dk1"/>
              </a:solidFill>
              <a:latin typeface="Tahoma"/>
              <a:ea typeface="Tahoma"/>
              <a:cs typeface="Tahoma"/>
              <a:sym typeface="Tahoma"/>
            </a:endParaRPr>
          </a:p>
          <a:p>
            <a:pPr indent="0" lvl="0" marL="0" rtl="0" algn="l">
              <a:lnSpc>
                <a:spcPct val="115000"/>
              </a:lnSpc>
              <a:spcBef>
                <a:spcPts val="1153"/>
              </a:spcBef>
              <a:spcAft>
                <a:spcPts val="0"/>
              </a:spcAft>
              <a:buNone/>
            </a:pPr>
            <a:r>
              <a:rPr lang="en-GB">
                <a:solidFill>
                  <a:schemeClr val="dk1"/>
                </a:solidFill>
                <a:latin typeface="Tahoma"/>
                <a:ea typeface="Tahoma"/>
                <a:cs typeface="Tahoma"/>
                <a:sym typeface="Tahoma"/>
              </a:rPr>
              <a:t>Community involvement is an essential part of our curriculum and activities such as visiting Bailey Wood for forest school, or Farmer Ford’s fields, enable the children to gain knowledge of the world around them, as well as weekly visits to the village hall or playing field for physical play and activities.</a:t>
            </a:r>
            <a:endParaRPr>
              <a:solidFill>
                <a:schemeClr val="dk1"/>
              </a:solidFill>
              <a:latin typeface="Tahoma"/>
              <a:ea typeface="Tahoma"/>
              <a:cs typeface="Tahoma"/>
              <a:sym typeface="Tahoma"/>
            </a:endParaRPr>
          </a:p>
          <a:p>
            <a:pPr indent="0" lvl="0" marL="0" rtl="0" algn="l">
              <a:lnSpc>
                <a:spcPct val="115000"/>
              </a:lnSpc>
              <a:spcBef>
                <a:spcPts val="512"/>
              </a:spcBef>
              <a:spcAft>
                <a:spcPts val="0"/>
              </a:spcAft>
              <a:buNone/>
            </a:pPr>
            <a:r>
              <a:rPr lang="en-GB">
                <a:solidFill>
                  <a:schemeClr val="dk1"/>
                </a:solidFill>
                <a:latin typeface="Tahoma"/>
                <a:ea typeface="Tahoma"/>
                <a:cs typeface="Tahoma"/>
                <a:sym typeface="Tahoma"/>
              </a:rPr>
              <a:t>Throughout their time in EYFS, the children develop a sense of belonging to our school community, ready for transition to year 1 the following academic year. They have the confidence and skills to make decisions and self-evaluate, make connections and become lifelong learners.</a:t>
            </a:r>
            <a:r>
              <a:rPr lang="en-GB">
                <a:solidFill>
                  <a:srgbClr val="FF0000"/>
                </a:solidFill>
                <a:latin typeface="Tahoma"/>
                <a:ea typeface="Tahoma"/>
                <a:cs typeface="Tahoma"/>
                <a:sym typeface="Tahoma"/>
              </a:rPr>
              <a:t> </a:t>
            </a:r>
            <a:endParaRPr>
              <a:solidFill>
                <a:srgbClr val="FF0000"/>
              </a:solidFill>
              <a:latin typeface="Tahoma"/>
              <a:ea typeface="Tahoma"/>
              <a:cs typeface="Tahoma"/>
              <a:sym typeface="Tahoma"/>
            </a:endParaRPr>
          </a:p>
          <a:p>
            <a:pPr indent="0" lvl="0" marL="0" rtl="0" algn="l">
              <a:lnSpc>
                <a:spcPct val="115000"/>
              </a:lnSpc>
              <a:spcBef>
                <a:spcPts val="512"/>
              </a:spcBef>
              <a:spcAft>
                <a:spcPts val="0"/>
              </a:spcAft>
              <a:buNone/>
            </a:pPr>
            <a:r>
              <a:t/>
            </a:r>
            <a:endParaRPr b="1">
              <a:solidFill>
                <a:srgbClr val="FF0000"/>
              </a:solidFill>
            </a:endParaRPr>
          </a:p>
          <a:p>
            <a:pPr indent="0" lvl="0" marL="0" rtl="0" algn="l">
              <a:lnSpc>
                <a:spcPct val="115000"/>
              </a:lnSpc>
              <a:spcBef>
                <a:spcPts val="717"/>
              </a:spcBef>
              <a:spcAft>
                <a:spcPts val="0"/>
              </a:spcAft>
              <a:buNone/>
            </a:pPr>
            <a:r>
              <a:rPr b="1" lang="en-GB">
                <a:solidFill>
                  <a:schemeClr val="dk1"/>
                </a:solidFill>
              </a:rPr>
              <a:t> </a:t>
            </a:r>
            <a:endParaRPr b="1" sz="1600">
              <a:solidFill>
                <a:schemeClr val="dk1"/>
              </a:solidFill>
            </a:endParaRPr>
          </a:p>
        </p:txBody>
      </p:sp>
      <p:pic>
        <p:nvPicPr>
          <p:cNvPr descr="Image result for Image Painted Hands Children" id="63" name="Google Shape;63;p14"/>
          <p:cNvPicPr preferRelativeResize="0"/>
          <p:nvPr/>
        </p:nvPicPr>
        <p:blipFill>
          <a:blip r:embed="rId3">
            <a:alphaModFix/>
          </a:blip>
          <a:stretch>
            <a:fillRect/>
          </a:stretch>
        </p:blipFill>
        <p:spPr>
          <a:xfrm>
            <a:off x="104775" y="4371969"/>
            <a:ext cx="703700" cy="3763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67" name="Shape 67"/>
        <p:cNvGrpSpPr/>
        <p:nvPr/>
      </p:nvGrpSpPr>
      <p:grpSpPr>
        <a:xfrm>
          <a:off x="0" y="0"/>
          <a:ext cx="0" cy="0"/>
          <a:chOff x="0" y="0"/>
          <a:chExt cx="0" cy="0"/>
        </a:xfrm>
      </p:grpSpPr>
      <p:sp>
        <p:nvSpPr>
          <p:cNvPr id="68" name="Google Shape;68;p15"/>
          <p:cNvSpPr txBox="1"/>
          <p:nvPr/>
        </p:nvSpPr>
        <p:spPr>
          <a:xfrm>
            <a:off x="68100" y="368525"/>
            <a:ext cx="9075900" cy="61521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615"/>
              </a:spcBef>
              <a:spcAft>
                <a:spcPts val="0"/>
              </a:spcAft>
              <a:buNone/>
            </a:pPr>
            <a:r>
              <a:rPr b="1" lang="en-GB" sz="2100">
                <a:solidFill>
                  <a:srgbClr val="FF0000"/>
                </a:solidFill>
                <a:latin typeface="Tahoma"/>
                <a:ea typeface="Tahoma"/>
                <a:cs typeface="Tahoma"/>
                <a:sym typeface="Tahoma"/>
              </a:rPr>
              <a:t>We intend: </a:t>
            </a:r>
            <a:endParaRPr b="1" sz="2100">
              <a:solidFill>
                <a:srgbClr val="FF0000"/>
              </a:solidFill>
              <a:latin typeface="Tahoma"/>
              <a:ea typeface="Tahoma"/>
              <a:cs typeface="Tahoma"/>
              <a:sym typeface="Tahoma"/>
            </a:endParaRPr>
          </a:p>
          <a:p>
            <a:pPr indent="-330200" lvl="0" marL="457200" rtl="0" algn="l">
              <a:lnSpc>
                <a:spcPct val="115000"/>
              </a:lnSpc>
              <a:spcBef>
                <a:spcPts val="615"/>
              </a:spcBef>
              <a:spcAft>
                <a:spcPts val="0"/>
              </a:spcAft>
              <a:buClr>
                <a:schemeClr val="dk1"/>
              </a:buClr>
              <a:buSzPts val="1600"/>
              <a:buChar char="●"/>
            </a:pPr>
            <a:r>
              <a:rPr b="1" lang="en-GB" sz="1600">
                <a:solidFill>
                  <a:schemeClr val="dk1"/>
                </a:solidFill>
              </a:rPr>
              <a:t>To work in partnership with parents and carers, recognising that this will enable children to develop trust and independence and to thrive in school reaching their full potential from their various starting points</a:t>
            </a:r>
            <a:endParaRPr b="1" sz="1600">
              <a:solidFill>
                <a:schemeClr val="dk1"/>
              </a:solidFill>
            </a:endParaRPr>
          </a:p>
          <a:p>
            <a:pPr indent="0" lvl="0" marL="457200" rtl="0" algn="l">
              <a:lnSpc>
                <a:spcPct val="115000"/>
              </a:lnSpc>
              <a:spcBef>
                <a:spcPts val="615"/>
              </a:spcBef>
              <a:spcAft>
                <a:spcPts val="0"/>
              </a:spcAft>
              <a:buNone/>
            </a:pPr>
            <a:r>
              <a:t/>
            </a:r>
            <a:endParaRPr b="1" sz="1600">
              <a:solidFill>
                <a:schemeClr val="dk1"/>
              </a:solidFill>
            </a:endParaRPr>
          </a:p>
          <a:p>
            <a:pPr indent="-330200" lvl="0" marL="457200" rtl="0" algn="l">
              <a:lnSpc>
                <a:spcPct val="115000"/>
              </a:lnSpc>
              <a:spcBef>
                <a:spcPts val="641"/>
              </a:spcBef>
              <a:spcAft>
                <a:spcPts val="0"/>
              </a:spcAft>
              <a:buClr>
                <a:schemeClr val="dk1"/>
              </a:buClr>
              <a:buSzPts val="1600"/>
              <a:buChar char="●"/>
            </a:pPr>
            <a:r>
              <a:rPr b="1" lang="en-GB" sz="1600">
                <a:solidFill>
                  <a:schemeClr val="dk1"/>
                </a:solidFill>
              </a:rPr>
              <a:t>To understand and follow children's interests and provide opportunities throughout our EYFS curriculum to support learning, consolidate and deepen knowledge and ensure children meet their next steps. </a:t>
            </a:r>
            <a:endParaRPr b="1" sz="1600">
              <a:solidFill>
                <a:schemeClr val="dk1"/>
              </a:solidFill>
            </a:endParaRPr>
          </a:p>
          <a:p>
            <a:pPr indent="0" lvl="0" marL="457200" rtl="0" algn="l">
              <a:lnSpc>
                <a:spcPct val="115000"/>
              </a:lnSpc>
              <a:spcBef>
                <a:spcPts val="641"/>
              </a:spcBef>
              <a:spcAft>
                <a:spcPts val="0"/>
              </a:spcAft>
              <a:buNone/>
            </a:pPr>
            <a:r>
              <a:t/>
            </a:r>
            <a:endParaRPr b="1" sz="1600">
              <a:solidFill>
                <a:schemeClr val="dk1"/>
              </a:solidFill>
            </a:endParaRPr>
          </a:p>
          <a:p>
            <a:pPr indent="-330200" lvl="0" marL="457200" rtl="0" algn="l">
              <a:lnSpc>
                <a:spcPct val="115000"/>
              </a:lnSpc>
              <a:spcBef>
                <a:spcPts val="1051"/>
              </a:spcBef>
              <a:spcAft>
                <a:spcPts val="0"/>
              </a:spcAft>
              <a:buClr>
                <a:schemeClr val="dk1"/>
              </a:buClr>
              <a:buSzPts val="1600"/>
              <a:buChar char="●"/>
            </a:pPr>
            <a:r>
              <a:rPr b="1" lang="en-GB" sz="1600">
                <a:solidFill>
                  <a:schemeClr val="dk1"/>
                </a:solidFill>
              </a:rPr>
              <a:t>To create an indoor and outdoor environment which supports learning. </a:t>
            </a:r>
            <a:endParaRPr b="1" sz="1600">
              <a:solidFill>
                <a:schemeClr val="dk1"/>
              </a:solidFill>
            </a:endParaRPr>
          </a:p>
          <a:p>
            <a:pPr indent="0" lvl="0" marL="457200" rtl="0" algn="l">
              <a:lnSpc>
                <a:spcPct val="115000"/>
              </a:lnSpc>
              <a:spcBef>
                <a:spcPts val="1051"/>
              </a:spcBef>
              <a:spcAft>
                <a:spcPts val="0"/>
              </a:spcAft>
              <a:buNone/>
            </a:pPr>
            <a:r>
              <a:t/>
            </a:r>
            <a:endParaRPr b="1" sz="1600">
              <a:solidFill>
                <a:schemeClr val="dk1"/>
              </a:solidFill>
            </a:endParaRPr>
          </a:p>
          <a:p>
            <a:pPr indent="-330200" lvl="0" marL="457200" rtl="0" algn="l">
              <a:lnSpc>
                <a:spcPct val="115000"/>
              </a:lnSpc>
              <a:spcBef>
                <a:spcPts val="794"/>
              </a:spcBef>
              <a:spcAft>
                <a:spcPts val="0"/>
              </a:spcAft>
              <a:buClr>
                <a:schemeClr val="dk1"/>
              </a:buClr>
              <a:buSzPts val="1600"/>
              <a:buChar char="●"/>
            </a:pPr>
            <a:r>
              <a:rPr b="1" lang="en-GB" sz="1600">
                <a:solidFill>
                  <a:schemeClr val="dk1"/>
                </a:solidFill>
              </a:rPr>
              <a:t>To prepare children to reach the Early Learning Goals at the end of the Foundation Stage and ensure children make at least good progress from their starting points. </a:t>
            </a:r>
            <a:endParaRPr b="1" sz="1600">
              <a:solidFill>
                <a:schemeClr val="dk1"/>
              </a:solidFill>
            </a:endParaRPr>
          </a:p>
          <a:p>
            <a:pPr indent="0" lvl="0" marL="0" rtl="0" algn="l">
              <a:lnSpc>
                <a:spcPct val="115000"/>
              </a:lnSpc>
              <a:spcBef>
                <a:spcPts val="794"/>
              </a:spcBef>
              <a:spcAft>
                <a:spcPts val="0"/>
              </a:spcAft>
              <a:buNone/>
            </a:pPr>
            <a:r>
              <a:t/>
            </a:r>
            <a:endParaRPr b="1" sz="1600">
              <a:solidFill>
                <a:schemeClr val="dk1"/>
              </a:solidFill>
            </a:endParaRPr>
          </a:p>
          <a:p>
            <a:pPr indent="0" lvl="0" marL="0" rtl="0" algn="l">
              <a:lnSpc>
                <a:spcPct val="115000"/>
              </a:lnSpc>
              <a:spcBef>
                <a:spcPts val="794"/>
              </a:spcBef>
              <a:spcAft>
                <a:spcPts val="0"/>
              </a:spcAft>
              <a:buNone/>
            </a:pPr>
            <a:r>
              <a:t/>
            </a:r>
            <a:endParaRPr b="1" sz="1600">
              <a:solidFill>
                <a:schemeClr val="dk1"/>
              </a:solidFill>
            </a:endParaRPr>
          </a:p>
          <a:p>
            <a:pPr indent="0" lvl="0" marL="0" rtl="0" algn="l">
              <a:lnSpc>
                <a:spcPct val="115000"/>
              </a:lnSpc>
              <a:spcBef>
                <a:spcPts val="794"/>
              </a:spcBef>
              <a:spcAft>
                <a:spcPts val="0"/>
              </a:spcAft>
              <a:buNone/>
            </a:pPr>
            <a:r>
              <a:t/>
            </a:r>
            <a:endParaRPr b="1" sz="1600">
              <a:solidFill>
                <a:schemeClr val="dk1"/>
              </a:solidFill>
            </a:endParaRPr>
          </a:p>
          <a:p>
            <a:pPr indent="0" lvl="0" marL="0" rtl="0" algn="l">
              <a:lnSpc>
                <a:spcPct val="115000"/>
              </a:lnSpc>
              <a:spcBef>
                <a:spcPts val="794"/>
              </a:spcBef>
              <a:spcAft>
                <a:spcPts val="0"/>
              </a:spcAft>
              <a:buNone/>
            </a:pPr>
            <a:r>
              <a:t/>
            </a:r>
            <a:endParaRPr b="1" sz="1600">
              <a:solidFill>
                <a:schemeClr val="dk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72" name="Shape 72"/>
        <p:cNvGrpSpPr/>
        <p:nvPr/>
      </p:nvGrpSpPr>
      <p:grpSpPr>
        <a:xfrm>
          <a:off x="0" y="0"/>
          <a:ext cx="0" cy="0"/>
          <a:chOff x="0" y="0"/>
          <a:chExt cx="0" cy="0"/>
        </a:xfrm>
      </p:grpSpPr>
      <p:pic>
        <p:nvPicPr>
          <p:cNvPr descr="Image result for Image Painted Hands Children" id="73" name="Google Shape;73;p16"/>
          <p:cNvPicPr preferRelativeResize="0"/>
          <p:nvPr/>
        </p:nvPicPr>
        <p:blipFill>
          <a:blip r:embed="rId3">
            <a:alphaModFix/>
          </a:blip>
          <a:stretch>
            <a:fillRect/>
          </a:stretch>
        </p:blipFill>
        <p:spPr>
          <a:xfrm>
            <a:off x="8098725" y="4703744"/>
            <a:ext cx="703700" cy="376325"/>
          </a:xfrm>
          <a:prstGeom prst="rect">
            <a:avLst/>
          </a:prstGeom>
          <a:noFill/>
          <a:ln>
            <a:noFill/>
          </a:ln>
        </p:spPr>
      </p:pic>
      <p:sp>
        <p:nvSpPr>
          <p:cNvPr id="74" name="Google Shape;74;p16"/>
          <p:cNvSpPr txBox="1"/>
          <p:nvPr/>
        </p:nvSpPr>
        <p:spPr>
          <a:xfrm>
            <a:off x="231300" y="127675"/>
            <a:ext cx="8681400" cy="53706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GB" sz="2200">
                <a:solidFill>
                  <a:srgbClr val="FF0000"/>
                </a:solidFill>
                <a:latin typeface="Amatic SC"/>
                <a:ea typeface="Amatic SC"/>
                <a:cs typeface="Amatic SC"/>
                <a:sym typeface="Amatic SC"/>
              </a:rPr>
              <a:t>                         </a:t>
            </a:r>
            <a:r>
              <a:rPr b="1" lang="en-GB" sz="3200">
                <a:solidFill>
                  <a:srgbClr val="FF0000"/>
                </a:solidFill>
                <a:latin typeface="Amatic SC"/>
                <a:ea typeface="Amatic SC"/>
                <a:cs typeface="Amatic SC"/>
                <a:sym typeface="Amatic SC"/>
              </a:rPr>
              <a:t>                  </a:t>
            </a:r>
            <a:r>
              <a:rPr b="1" lang="en-GB" sz="3200">
                <a:solidFill>
                  <a:srgbClr val="FF0000"/>
                </a:solidFill>
                <a:latin typeface="Amatic SC"/>
                <a:ea typeface="Amatic SC"/>
                <a:cs typeface="Amatic SC"/>
                <a:sym typeface="Amatic SC"/>
              </a:rPr>
              <a:t>Early Years - Our Intent</a:t>
            </a:r>
            <a:endParaRPr b="1" sz="3200">
              <a:solidFill>
                <a:srgbClr val="FF0000"/>
              </a:solidFill>
              <a:latin typeface="Amatic SC"/>
              <a:ea typeface="Amatic SC"/>
              <a:cs typeface="Amatic SC"/>
              <a:sym typeface="Amatic SC"/>
            </a:endParaRPr>
          </a:p>
          <a:p>
            <a:pPr indent="0" lvl="0" marL="0" rtl="0" algn="l">
              <a:lnSpc>
                <a:spcPct val="115000"/>
              </a:lnSpc>
              <a:spcBef>
                <a:spcPts val="800"/>
              </a:spcBef>
              <a:spcAft>
                <a:spcPts val="0"/>
              </a:spcAft>
              <a:buNone/>
            </a:pPr>
            <a:r>
              <a:rPr b="1" lang="en-GB" sz="1700">
                <a:solidFill>
                  <a:schemeClr val="dk1"/>
                </a:solidFill>
                <a:latin typeface="Amatic SC"/>
                <a:ea typeface="Amatic SC"/>
                <a:cs typeface="Amatic SC"/>
                <a:sym typeface="Amatic SC"/>
              </a:rPr>
              <a:t>         </a:t>
            </a:r>
            <a:r>
              <a:rPr b="1" lang="en-GB" sz="1700">
                <a:solidFill>
                  <a:schemeClr val="dk1"/>
                </a:solidFill>
              </a:rPr>
              <a:t>  </a:t>
            </a:r>
            <a:r>
              <a:rPr b="1" lang="en-GB" sz="1800">
                <a:solidFill>
                  <a:schemeClr val="dk1"/>
                </a:solidFill>
              </a:rPr>
              <a:t> Our curriculum is underpinned by the statutory requirements of the EYFS with the Programmes For Learning in each area of development. It is also develop</a:t>
            </a:r>
            <a:r>
              <a:rPr b="1" lang="en-GB" sz="1800">
                <a:solidFill>
                  <a:schemeClr val="dk1"/>
                </a:solidFill>
              </a:rPr>
              <a:t>ed from an understanding of our children, their interests, knowledge and experiences,  to ensure that we build upon these during their time with </a:t>
            </a:r>
            <a:r>
              <a:rPr b="1" lang="en-GB" sz="1600">
                <a:solidFill>
                  <a:schemeClr val="dk1"/>
                </a:solidFill>
              </a:rPr>
              <a:t>us.  </a:t>
            </a:r>
            <a:r>
              <a:rPr b="1" lang="en-GB" sz="1800">
                <a:solidFill>
                  <a:srgbClr val="292900"/>
                </a:solidFill>
              </a:rPr>
              <a:t>The children will learn new skills, acquire new knowledge and demonstrate understanding through the seven areas of the EYFS curriculum:</a:t>
            </a:r>
            <a:endParaRPr b="1" sz="1800">
              <a:solidFill>
                <a:srgbClr val="292900"/>
              </a:solidFill>
            </a:endParaRPr>
          </a:p>
          <a:p>
            <a:pPr indent="0" lvl="0" marL="0" rtl="0" algn="l">
              <a:lnSpc>
                <a:spcPct val="115000"/>
              </a:lnSpc>
              <a:spcBef>
                <a:spcPts val="800"/>
              </a:spcBef>
              <a:spcAft>
                <a:spcPts val="0"/>
              </a:spcAft>
              <a:buNone/>
            </a:pPr>
            <a:r>
              <a:rPr b="1" lang="en-GB" sz="1700">
                <a:solidFill>
                  <a:srgbClr val="FF0000"/>
                </a:solidFill>
              </a:rPr>
              <a:t> </a:t>
            </a:r>
            <a:r>
              <a:rPr lang="en-GB" sz="1700">
                <a:solidFill>
                  <a:srgbClr val="FF0000"/>
                </a:solidFill>
              </a:rPr>
              <a:t>                                </a:t>
            </a:r>
            <a:endParaRPr sz="1700">
              <a:solidFill>
                <a:srgbClr val="FF0000"/>
              </a:solidFill>
            </a:endParaRPr>
          </a:p>
          <a:p>
            <a:pPr indent="0" lvl="0" marL="0" rtl="0" algn="l">
              <a:lnSpc>
                <a:spcPct val="115000"/>
              </a:lnSpc>
              <a:spcBef>
                <a:spcPts val="800"/>
              </a:spcBef>
              <a:spcAft>
                <a:spcPts val="0"/>
              </a:spcAft>
              <a:buNone/>
            </a:pPr>
            <a:r>
              <a:rPr lang="en-GB">
                <a:solidFill>
                  <a:srgbClr val="292900"/>
                </a:solidFill>
                <a:latin typeface="Tahoma"/>
                <a:ea typeface="Tahoma"/>
                <a:cs typeface="Tahoma"/>
                <a:sym typeface="Tahoma"/>
              </a:rPr>
              <a:t>                                            Personal, Social and Emotional Development</a:t>
            </a:r>
            <a:endParaRPr>
              <a:solidFill>
                <a:srgbClr val="292900"/>
              </a:solidFill>
              <a:latin typeface="Tahoma"/>
              <a:ea typeface="Tahoma"/>
              <a:cs typeface="Tahoma"/>
              <a:sym typeface="Tahoma"/>
            </a:endParaRPr>
          </a:p>
          <a:p>
            <a:pPr indent="-88899" lvl="0" marL="0" rtl="0" algn="ctr">
              <a:lnSpc>
                <a:spcPct val="115000"/>
              </a:lnSpc>
              <a:spcBef>
                <a:spcPts val="800"/>
              </a:spcBef>
              <a:spcAft>
                <a:spcPts val="0"/>
              </a:spcAft>
              <a:buClr>
                <a:srgbClr val="292900"/>
              </a:buClr>
              <a:buSzPts val="1400"/>
              <a:buFont typeface="Tahoma"/>
              <a:buChar char="●"/>
            </a:pPr>
            <a:r>
              <a:rPr lang="en-GB">
                <a:solidFill>
                  <a:srgbClr val="292900"/>
                </a:solidFill>
                <a:latin typeface="Tahoma"/>
                <a:ea typeface="Tahoma"/>
                <a:cs typeface="Tahoma"/>
                <a:sym typeface="Tahoma"/>
              </a:rPr>
              <a:t>Physical Development</a:t>
            </a:r>
            <a:endParaRPr>
              <a:solidFill>
                <a:srgbClr val="292900"/>
              </a:solidFill>
              <a:latin typeface="Tahoma"/>
              <a:ea typeface="Tahoma"/>
              <a:cs typeface="Tahoma"/>
              <a:sym typeface="Tahoma"/>
            </a:endParaRPr>
          </a:p>
          <a:p>
            <a:pPr indent="-88899" lvl="0" marL="0" rtl="0" algn="ctr">
              <a:lnSpc>
                <a:spcPct val="115000"/>
              </a:lnSpc>
              <a:spcBef>
                <a:spcPts val="0"/>
              </a:spcBef>
              <a:spcAft>
                <a:spcPts val="0"/>
              </a:spcAft>
              <a:buClr>
                <a:srgbClr val="292900"/>
              </a:buClr>
              <a:buSzPts val="1400"/>
              <a:buFont typeface="Tahoma"/>
              <a:buChar char="●"/>
            </a:pPr>
            <a:r>
              <a:rPr lang="en-GB">
                <a:solidFill>
                  <a:srgbClr val="292900"/>
                </a:solidFill>
                <a:latin typeface="Tahoma"/>
                <a:ea typeface="Tahoma"/>
                <a:cs typeface="Tahoma"/>
                <a:sym typeface="Tahoma"/>
              </a:rPr>
              <a:t>Communication and Language</a:t>
            </a:r>
            <a:endParaRPr>
              <a:solidFill>
                <a:srgbClr val="292900"/>
              </a:solidFill>
              <a:latin typeface="Tahoma"/>
              <a:ea typeface="Tahoma"/>
              <a:cs typeface="Tahoma"/>
              <a:sym typeface="Tahoma"/>
            </a:endParaRPr>
          </a:p>
          <a:p>
            <a:pPr indent="-88899" lvl="0" marL="0" rtl="0" algn="ctr">
              <a:lnSpc>
                <a:spcPct val="115000"/>
              </a:lnSpc>
              <a:spcBef>
                <a:spcPts val="0"/>
              </a:spcBef>
              <a:spcAft>
                <a:spcPts val="0"/>
              </a:spcAft>
              <a:buClr>
                <a:srgbClr val="292900"/>
              </a:buClr>
              <a:buSzPts val="1400"/>
              <a:buFont typeface="Tahoma"/>
              <a:buChar char="●"/>
            </a:pPr>
            <a:r>
              <a:rPr lang="en-GB">
                <a:solidFill>
                  <a:srgbClr val="292900"/>
                </a:solidFill>
                <a:latin typeface="Tahoma"/>
                <a:ea typeface="Tahoma"/>
                <a:cs typeface="Tahoma"/>
                <a:sym typeface="Tahoma"/>
              </a:rPr>
              <a:t>Literacy</a:t>
            </a:r>
            <a:endParaRPr>
              <a:solidFill>
                <a:srgbClr val="292900"/>
              </a:solidFill>
              <a:latin typeface="Tahoma"/>
              <a:ea typeface="Tahoma"/>
              <a:cs typeface="Tahoma"/>
              <a:sym typeface="Tahoma"/>
            </a:endParaRPr>
          </a:p>
          <a:p>
            <a:pPr indent="-88899" lvl="0" marL="0" rtl="0" algn="ctr">
              <a:lnSpc>
                <a:spcPct val="115000"/>
              </a:lnSpc>
              <a:spcBef>
                <a:spcPts val="0"/>
              </a:spcBef>
              <a:spcAft>
                <a:spcPts val="0"/>
              </a:spcAft>
              <a:buClr>
                <a:srgbClr val="292900"/>
              </a:buClr>
              <a:buSzPts val="1400"/>
              <a:buFont typeface="Tahoma"/>
              <a:buChar char="●"/>
            </a:pPr>
            <a:r>
              <a:rPr lang="en-GB">
                <a:solidFill>
                  <a:srgbClr val="292900"/>
                </a:solidFill>
                <a:latin typeface="Tahoma"/>
                <a:ea typeface="Tahoma"/>
                <a:cs typeface="Tahoma"/>
                <a:sym typeface="Tahoma"/>
              </a:rPr>
              <a:t>Mathematics</a:t>
            </a:r>
            <a:endParaRPr>
              <a:solidFill>
                <a:srgbClr val="292900"/>
              </a:solidFill>
              <a:latin typeface="Tahoma"/>
              <a:ea typeface="Tahoma"/>
              <a:cs typeface="Tahoma"/>
              <a:sym typeface="Tahoma"/>
            </a:endParaRPr>
          </a:p>
          <a:p>
            <a:pPr indent="-88899" lvl="0" marL="0" rtl="0" algn="ctr">
              <a:lnSpc>
                <a:spcPct val="115000"/>
              </a:lnSpc>
              <a:spcBef>
                <a:spcPts val="0"/>
              </a:spcBef>
              <a:spcAft>
                <a:spcPts val="0"/>
              </a:spcAft>
              <a:buClr>
                <a:srgbClr val="292900"/>
              </a:buClr>
              <a:buSzPts val="1400"/>
              <a:buFont typeface="Tahoma"/>
              <a:buChar char="●"/>
            </a:pPr>
            <a:r>
              <a:rPr lang="en-GB">
                <a:solidFill>
                  <a:srgbClr val="292900"/>
                </a:solidFill>
                <a:latin typeface="Tahoma"/>
                <a:ea typeface="Tahoma"/>
                <a:cs typeface="Tahoma"/>
                <a:sym typeface="Tahoma"/>
              </a:rPr>
              <a:t>Understanding the World, </a:t>
            </a:r>
            <a:endParaRPr>
              <a:solidFill>
                <a:srgbClr val="292900"/>
              </a:solidFill>
              <a:latin typeface="Tahoma"/>
              <a:ea typeface="Tahoma"/>
              <a:cs typeface="Tahoma"/>
              <a:sym typeface="Tahoma"/>
            </a:endParaRPr>
          </a:p>
          <a:p>
            <a:pPr indent="-88899" lvl="0" marL="0" rtl="0" algn="ctr">
              <a:lnSpc>
                <a:spcPct val="115000"/>
              </a:lnSpc>
              <a:spcBef>
                <a:spcPts val="0"/>
              </a:spcBef>
              <a:spcAft>
                <a:spcPts val="0"/>
              </a:spcAft>
              <a:buClr>
                <a:srgbClr val="292900"/>
              </a:buClr>
              <a:buSzPts val="1400"/>
              <a:buFont typeface="Tahoma"/>
              <a:buChar char="●"/>
            </a:pPr>
            <a:r>
              <a:rPr lang="en-GB">
                <a:solidFill>
                  <a:srgbClr val="292900"/>
                </a:solidFill>
                <a:latin typeface="Tahoma"/>
                <a:ea typeface="Tahoma"/>
                <a:cs typeface="Tahoma"/>
                <a:sym typeface="Tahoma"/>
              </a:rPr>
              <a:t>Expressive Arts and Design </a:t>
            </a:r>
            <a:endParaRPr>
              <a:solidFill>
                <a:srgbClr val="292900"/>
              </a:solidFill>
              <a:latin typeface="Tahoma"/>
              <a:ea typeface="Tahoma"/>
              <a:cs typeface="Tahoma"/>
              <a:sym typeface="Tahoma"/>
            </a:endParaRPr>
          </a:p>
          <a:p>
            <a:pPr indent="0" lvl="0" marL="0" rtl="0" algn="l">
              <a:lnSpc>
                <a:spcPct val="115000"/>
              </a:lnSpc>
              <a:spcBef>
                <a:spcPts val="0"/>
              </a:spcBef>
              <a:spcAft>
                <a:spcPts val="800"/>
              </a:spcAft>
              <a:buNone/>
            </a:pPr>
            <a:r>
              <a:t/>
            </a:r>
            <a:endParaRPr sz="1700">
              <a:solidFill>
                <a:srgbClr val="FF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78" name="Shape 78"/>
        <p:cNvGrpSpPr/>
        <p:nvPr/>
      </p:nvGrpSpPr>
      <p:grpSpPr>
        <a:xfrm>
          <a:off x="0" y="0"/>
          <a:ext cx="0" cy="0"/>
          <a:chOff x="0" y="0"/>
          <a:chExt cx="0" cy="0"/>
        </a:xfrm>
      </p:grpSpPr>
      <p:sp>
        <p:nvSpPr>
          <p:cNvPr id="79" name="Google Shape;79;p17"/>
          <p:cNvSpPr txBox="1"/>
          <p:nvPr/>
        </p:nvSpPr>
        <p:spPr>
          <a:xfrm>
            <a:off x="0" y="0"/>
            <a:ext cx="9144000" cy="57708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3305"/>
              </a:spcBef>
              <a:spcAft>
                <a:spcPts val="0"/>
              </a:spcAft>
              <a:buNone/>
            </a:pPr>
            <a:r>
              <a:rPr b="1" lang="en-GB" sz="2300" u="sng">
                <a:solidFill>
                  <a:srgbClr val="FF0000"/>
                </a:solidFill>
                <a:latin typeface="Tahoma"/>
                <a:ea typeface="Tahoma"/>
                <a:cs typeface="Tahoma"/>
                <a:sym typeface="Tahoma"/>
              </a:rPr>
              <a:t>Early years - </a:t>
            </a:r>
            <a:r>
              <a:rPr b="1" lang="en-GB" sz="2300" u="sng">
                <a:solidFill>
                  <a:srgbClr val="FF0000"/>
                </a:solidFill>
                <a:latin typeface="Tahoma"/>
                <a:ea typeface="Tahoma"/>
                <a:cs typeface="Tahoma"/>
                <a:sym typeface="Tahoma"/>
              </a:rPr>
              <a:t>IMPLEMENTATION</a:t>
            </a:r>
            <a:r>
              <a:rPr b="1" lang="en-GB" sz="2500" u="sng">
                <a:solidFill>
                  <a:srgbClr val="FF0000"/>
                </a:solidFill>
                <a:latin typeface="Tahoma"/>
                <a:ea typeface="Tahoma"/>
                <a:cs typeface="Tahoma"/>
                <a:sym typeface="Tahoma"/>
              </a:rPr>
              <a:t> </a:t>
            </a:r>
            <a:endParaRPr b="1" sz="2500" u="sng">
              <a:solidFill>
                <a:srgbClr val="FF0000"/>
              </a:solidFill>
              <a:latin typeface="Tahoma"/>
              <a:ea typeface="Tahoma"/>
              <a:cs typeface="Tahoma"/>
              <a:sym typeface="Tahoma"/>
            </a:endParaRPr>
          </a:p>
          <a:p>
            <a:pPr indent="0" lvl="0" marL="0" rtl="0" algn="l">
              <a:lnSpc>
                <a:spcPct val="115000"/>
              </a:lnSpc>
              <a:spcBef>
                <a:spcPts val="1051"/>
              </a:spcBef>
              <a:spcAft>
                <a:spcPts val="0"/>
              </a:spcAft>
              <a:buNone/>
            </a:pPr>
            <a:r>
              <a:rPr lang="en-GB" sz="1200">
                <a:solidFill>
                  <a:srgbClr val="292900"/>
                </a:solidFill>
                <a:latin typeface="Tahoma"/>
                <a:ea typeface="Tahoma"/>
                <a:cs typeface="Tahoma"/>
                <a:sym typeface="Tahoma"/>
              </a:rPr>
              <a:t>Throughout EYFS at HNTPS, we follow the Early Years Statutory Framework for the Early Years Foundation Stage, updated in 2023 by the DfE. This framework specifies the requirement for learning and development in the Early Years with Educational Programmes for prime and specific areas of learning that we must cover in our curriculum. </a:t>
            </a:r>
            <a:endParaRPr sz="1200">
              <a:solidFill>
                <a:srgbClr val="292900"/>
              </a:solidFill>
              <a:latin typeface="Tahoma"/>
              <a:ea typeface="Tahoma"/>
              <a:cs typeface="Tahoma"/>
              <a:sym typeface="Tahoma"/>
            </a:endParaRPr>
          </a:p>
          <a:p>
            <a:pPr indent="0" lvl="0" marL="0" rtl="0" algn="l">
              <a:lnSpc>
                <a:spcPct val="115000"/>
              </a:lnSpc>
              <a:spcBef>
                <a:spcPts val="968"/>
              </a:spcBef>
              <a:spcAft>
                <a:spcPts val="0"/>
              </a:spcAft>
              <a:buNone/>
            </a:pPr>
            <a:r>
              <a:rPr lang="en-GB" sz="1200">
                <a:solidFill>
                  <a:srgbClr val="292900"/>
                </a:solidFill>
                <a:latin typeface="Tahoma"/>
                <a:ea typeface="Tahoma"/>
                <a:cs typeface="Tahoma"/>
                <a:sym typeface="Tahoma"/>
              </a:rPr>
              <a:t>We have a curriculum that is child-centred and that is based upon direct experiences and topics which engage the children. We encourage active learning to ensure the children are motivated and interested. We take time to get to know children's interests and their likes to support learning. All areas of the EYFS curriculum are followed and planned for to ensure there is a broad, balanced and progressive learning environment and curriculum. </a:t>
            </a:r>
            <a:endParaRPr sz="1200">
              <a:solidFill>
                <a:srgbClr val="292900"/>
              </a:solidFill>
              <a:latin typeface="Tahoma"/>
              <a:ea typeface="Tahoma"/>
              <a:cs typeface="Tahoma"/>
              <a:sym typeface="Tahoma"/>
            </a:endParaRPr>
          </a:p>
          <a:p>
            <a:pPr indent="0" lvl="0" marL="0" rtl="0" algn="ctr">
              <a:lnSpc>
                <a:spcPct val="115000"/>
              </a:lnSpc>
              <a:spcBef>
                <a:spcPts val="794"/>
              </a:spcBef>
              <a:spcAft>
                <a:spcPts val="0"/>
              </a:spcAft>
              <a:buNone/>
            </a:pPr>
            <a:r>
              <a:rPr lang="en-GB" sz="1200">
                <a:solidFill>
                  <a:srgbClr val="292900"/>
                </a:solidFill>
                <a:latin typeface="Tahoma"/>
                <a:ea typeface="Tahoma"/>
                <a:cs typeface="Tahoma"/>
                <a:sym typeface="Tahoma"/>
              </a:rPr>
              <a:t>The children will learn new skills, acquire new knowledge and demonstrate understanding through the seven areas of the EYFS curriculum:</a:t>
            </a:r>
            <a:endParaRPr sz="1200">
              <a:solidFill>
                <a:srgbClr val="292900"/>
              </a:solidFill>
              <a:latin typeface="Tahoma"/>
              <a:ea typeface="Tahoma"/>
              <a:cs typeface="Tahoma"/>
              <a:sym typeface="Tahoma"/>
            </a:endParaRPr>
          </a:p>
          <a:p>
            <a:pPr indent="0" lvl="0" marL="0" rtl="0" algn="ctr">
              <a:lnSpc>
                <a:spcPct val="115000"/>
              </a:lnSpc>
              <a:spcBef>
                <a:spcPts val="794"/>
              </a:spcBef>
              <a:spcAft>
                <a:spcPts val="0"/>
              </a:spcAft>
              <a:buNone/>
            </a:pPr>
            <a:r>
              <a:t/>
            </a:r>
            <a:endParaRPr sz="1200">
              <a:solidFill>
                <a:srgbClr val="292900"/>
              </a:solidFill>
              <a:latin typeface="Tahoma"/>
              <a:ea typeface="Tahoma"/>
              <a:cs typeface="Tahoma"/>
              <a:sym typeface="Tahoma"/>
            </a:endParaRPr>
          </a:p>
          <a:p>
            <a:pPr indent="-88899" lvl="0" marL="0" rtl="0" algn="ctr">
              <a:lnSpc>
                <a:spcPct val="115000"/>
              </a:lnSpc>
              <a:spcBef>
                <a:spcPts val="0"/>
              </a:spcBef>
              <a:spcAft>
                <a:spcPts val="0"/>
              </a:spcAft>
              <a:buClr>
                <a:srgbClr val="292900"/>
              </a:buClr>
              <a:buSzPts val="1400"/>
              <a:buFont typeface="Tahoma"/>
              <a:buChar char="●"/>
            </a:pPr>
            <a:r>
              <a:rPr lang="en-GB">
                <a:solidFill>
                  <a:srgbClr val="292900"/>
                </a:solidFill>
                <a:latin typeface="Tahoma"/>
                <a:ea typeface="Tahoma"/>
                <a:cs typeface="Tahoma"/>
                <a:sym typeface="Tahoma"/>
              </a:rPr>
              <a:t>Personal, Social and Emotional Development</a:t>
            </a:r>
            <a:endParaRPr>
              <a:solidFill>
                <a:srgbClr val="292900"/>
              </a:solidFill>
              <a:latin typeface="Tahoma"/>
              <a:ea typeface="Tahoma"/>
              <a:cs typeface="Tahoma"/>
              <a:sym typeface="Tahoma"/>
            </a:endParaRPr>
          </a:p>
          <a:p>
            <a:pPr indent="-88899" lvl="0" marL="0" rtl="0" algn="ctr">
              <a:lnSpc>
                <a:spcPct val="115000"/>
              </a:lnSpc>
              <a:spcBef>
                <a:spcPts val="0"/>
              </a:spcBef>
              <a:spcAft>
                <a:spcPts val="0"/>
              </a:spcAft>
              <a:buClr>
                <a:srgbClr val="292900"/>
              </a:buClr>
              <a:buSzPts val="1400"/>
              <a:buFont typeface="Tahoma"/>
              <a:buChar char="●"/>
            </a:pPr>
            <a:r>
              <a:rPr lang="en-GB">
                <a:solidFill>
                  <a:srgbClr val="292900"/>
                </a:solidFill>
                <a:latin typeface="Tahoma"/>
                <a:ea typeface="Tahoma"/>
                <a:cs typeface="Tahoma"/>
                <a:sym typeface="Tahoma"/>
              </a:rPr>
              <a:t>Physical Development</a:t>
            </a:r>
            <a:endParaRPr>
              <a:solidFill>
                <a:srgbClr val="292900"/>
              </a:solidFill>
              <a:latin typeface="Tahoma"/>
              <a:ea typeface="Tahoma"/>
              <a:cs typeface="Tahoma"/>
              <a:sym typeface="Tahoma"/>
            </a:endParaRPr>
          </a:p>
          <a:p>
            <a:pPr indent="-88899" lvl="0" marL="0" rtl="0" algn="ctr">
              <a:lnSpc>
                <a:spcPct val="115000"/>
              </a:lnSpc>
              <a:spcBef>
                <a:spcPts val="0"/>
              </a:spcBef>
              <a:spcAft>
                <a:spcPts val="0"/>
              </a:spcAft>
              <a:buClr>
                <a:srgbClr val="292900"/>
              </a:buClr>
              <a:buSzPts val="1400"/>
              <a:buFont typeface="Tahoma"/>
              <a:buChar char="●"/>
            </a:pPr>
            <a:r>
              <a:rPr lang="en-GB">
                <a:solidFill>
                  <a:srgbClr val="292900"/>
                </a:solidFill>
                <a:latin typeface="Tahoma"/>
                <a:ea typeface="Tahoma"/>
                <a:cs typeface="Tahoma"/>
                <a:sym typeface="Tahoma"/>
              </a:rPr>
              <a:t>Communication and Language</a:t>
            </a:r>
            <a:endParaRPr>
              <a:solidFill>
                <a:srgbClr val="292900"/>
              </a:solidFill>
              <a:latin typeface="Tahoma"/>
              <a:ea typeface="Tahoma"/>
              <a:cs typeface="Tahoma"/>
              <a:sym typeface="Tahoma"/>
            </a:endParaRPr>
          </a:p>
          <a:p>
            <a:pPr indent="-88899" lvl="0" marL="0" rtl="0" algn="ctr">
              <a:lnSpc>
                <a:spcPct val="115000"/>
              </a:lnSpc>
              <a:spcBef>
                <a:spcPts val="0"/>
              </a:spcBef>
              <a:spcAft>
                <a:spcPts val="0"/>
              </a:spcAft>
              <a:buClr>
                <a:srgbClr val="292900"/>
              </a:buClr>
              <a:buSzPts val="1400"/>
              <a:buFont typeface="Tahoma"/>
              <a:buChar char="●"/>
            </a:pPr>
            <a:r>
              <a:rPr lang="en-GB">
                <a:solidFill>
                  <a:srgbClr val="292900"/>
                </a:solidFill>
                <a:latin typeface="Tahoma"/>
                <a:ea typeface="Tahoma"/>
                <a:cs typeface="Tahoma"/>
                <a:sym typeface="Tahoma"/>
              </a:rPr>
              <a:t>Literacy</a:t>
            </a:r>
            <a:endParaRPr>
              <a:solidFill>
                <a:srgbClr val="292900"/>
              </a:solidFill>
              <a:latin typeface="Tahoma"/>
              <a:ea typeface="Tahoma"/>
              <a:cs typeface="Tahoma"/>
              <a:sym typeface="Tahoma"/>
            </a:endParaRPr>
          </a:p>
          <a:p>
            <a:pPr indent="-88899" lvl="0" marL="0" rtl="0" algn="ctr">
              <a:lnSpc>
                <a:spcPct val="115000"/>
              </a:lnSpc>
              <a:spcBef>
                <a:spcPts val="0"/>
              </a:spcBef>
              <a:spcAft>
                <a:spcPts val="0"/>
              </a:spcAft>
              <a:buClr>
                <a:srgbClr val="292900"/>
              </a:buClr>
              <a:buSzPts val="1400"/>
              <a:buFont typeface="Tahoma"/>
              <a:buChar char="●"/>
            </a:pPr>
            <a:r>
              <a:rPr lang="en-GB">
                <a:solidFill>
                  <a:srgbClr val="292900"/>
                </a:solidFill>
                <a:latin typeface="Tahoma"/>
                <a:ea typeface="Tahoma"/>
                <a:cs typeface="Tahoma"/>
                <a:sym typeface="Tahoma"/>
              </a:rPr>
              <a:t>Mathematics</a:t>
            </a:r>
            <a:endParaRPr>
              <a:solidFill>
                <a:srgbClr val="292900"/>
              </a:solidFill>
              <a:latin typeface="Tahoma"/>
              <a:ea typeface="Tahoma"/>
              <a:cs typeface="Tahoma"/>
              <a:sym typeface="Tahoma"/>
            </a:endParaRPr>
          </a:p>
          <a:p>
            <a:pPr indent="-88899" lvl="0" marL="0" rtl="0" algn="ctr">
              <a:lnSpc>
                <a:spcPct val="115000"/>
              </a:lnSpc>
              <a:spcBef>
                <a:spcPts val="0"/>
              </a:spcBef>
              <a:spcAft>
                <a:spcPts val="0"/>
              </a:spcAft>
              <a:buClr>
                <a:srgbClr val="292900"/>
              </a:buClr>
              <a:buSzPts val="1400"/>
              <a:buFont typeface="Tahoma"/>
              <a:buChar char="●"/>
            </a:pPr>
            <a:r>
              <a:rPr lang="en-GB">
                <a:solidFill>
                  <a:srgbClr val="292900"/>
                </a:solidFill>
                <a:latin typeface="Tahoma"/>
                <a:ea typeface="Tahoma"/>
                <a:cs typeface="Tahoma"/>
                <a:sym typeface="Tahoma"/>
              </a:rPr>
              <a:t>Understanding the World, </a:t>
            </a:r>
            <a:endParaRPr>
              <a:solidFill>
                <a:srgbClr val="292900"/>
              </a:solidFill>
              <a:latin typeface="Tahoma"/>
              <a:ea typeface="Tahoma"/>
              <a:cs typeface="Tahoma"/>
              <a:sym typeface="Tahoma"/>
            </a:endParaRPr>
          </a:p>
          <a:p>
            <a:pPr indent="-88899" lvl="0" marL="0" rtl="0" algn="ctr">
              <a:lnSpc>
                <a:spcPct val="115000"/>
              </a:lnSpc>
              <a:spcBef>
                <a:spcPts val="0"/>
              </a:spcBef>
              <a:spcAft>
                <a:spcPts val="0"/>
              </a:spcAft>
              <a:buClr>
                <a:srgbClr val="292900"/>
              </a:buClr>
              <a:buSzPts val="1400"/>
              <a:buFont typeface="Tahoma"/>
              <a:buChar char="●"/>
            </a:pPr>
            <a:r>
              <a:rPr lang="en-GB">
                <a:solidFill>
                  <a:srgbClr val="292900"/>
                </a:solidFill>
                <a:latin typeface="Tahoma"/>
                <a:ea typeface="Tahoma"/>
                <a:cs typeface="Tahoma"/>
                <a:sym typeface="Tahoma"/>
              </a:rPr>
              <a:t>Expressive Arts and Design </a:t>
            </a:r>
            <a:endParaRPr>
              <a:solidFill>
                <a:srgbClr val="292900"/>
              </a:solidFill>
              <a:latin typeface="Tahoma"/>
              <a:ea typeface="Tahoma"/>
              <a:cs typeface="Tahoma"/>
              <a:sym typeface="Tahoma"/>
            </a:endParaRPr>
          </a:p>
          <a:p>
            <a:pPr indent="0" lvl="0" marL="0" rtl="0" algn="l">
              <a:lnSpc>
                <a:spcPct val="115000"/>
              </a:lnSpc>
              <a:spcBef>
                <a:spcPts val="0"/>
              </a:spcBef>
              <a:spcAft>
                <a:spcPts val="0"/>
              </a:spcAft>
              <a:buNone/>
            </a:pPr>
            <a:r>
              <a:t/>
            </a:r>
            <a:endParaRPr sz="1200">
              <a:solidFill>
                <a:srgbClr val="292900"/>
              </a:solidFill>
              <a:latin typeface="Tahoma"/>
              <a:ea typeface="Tahoma"/>
              <a:cs typeface="Tahoma"/>
              <a:sym typeface="Tahoma"/>
            </a:endParaRPr>
          </a:p>
          <a:p>
            <a:pPr indent="0" lvl="0" marL="0" rtl="0" algn="l">
              <a:lnSpc>
                <a:spcPct val="115000"/>
              </a:lnSpc>
              <a:spcBef>
                <a:spcPts val="0"/>
              </a:spcBef>
              <a:spcAft>
                <a:spcPts val="0"/>
              </a:spcAft>
              <a:buNone/>
            </a:pPr>
            <a:r>
              <a:t/>
            </a:r>
            <a:endParaRPr sz="1200">
              <a:solidFill>
                <a:srgbClr val="292900"/>
              </a:solidFill>
              <a:latin typeface="Tahoma"/>
              <a:ea typeface="Tahoma"/>
              <a:cs typeface="Tahoma"/>
              <a:sym typeface="Tahoma"/>
            </a:endParaRPr>
          </a:p>
          <a:p>
            <a:pPr indent="0" lvl="0" marL="0" rtl="0" algn="l">
              <a:lnSpc>
                <a:spcPct val="115000"/>
              </a:lnSpc>
              <a:spcBef>
                <a:spcPts val="0"/>
              </a:spcBef>
              <a:spcAft>
                <a:spcPts val="0"/>
              </a:spcAft>
              <a:buNone/>
            </a:pPr>
            <a:r>
              <a:t/>
            </a:r>
            <a:endParaRPr sz="1200">
              <a:solidFill>
                <a:srgbClr val="292900"/>
              </a:solidFill>
              <a:latin typeface="Tahoma"/>
              <a:ea typeface="Tahoma"/>
              <a:cs typeface="Tahoma"/>
              <a:sym typeface="Tahoma"/>
            </a:endParaRPr>
          </a:p>
          <a:p>
            <a:pPr indent="0" lvl="0" marL="0" rtl="0" algn="l">
              <a:lnSpc>
                <a:spcPct val="115000"/>
              </a:lnSpc>
              <a:spcBef>
                <a:spcPts val="0"/>
              </a:spcBef>
              <a:spcAft>
                <a:spcPts val="0"/>
              </a:spcAft>
              <a:buNone/>
            </a:pPr>
            <a:r>
              <a:t/>
            </a:r>
            <a:endParaRPr sz="1200">
              <a:solidFill>
                <a:srgbClr val="292900"/>
              </a:solidFill>
              <a:latin typeface="Tahoma"/>
              <a:ea typeface="Tahoma"/>
              <a:cs typeface="Tahoma"/>
              <a:sym typeface="Tahoma"/>
            </a:endParaRPr>
          </a:p>
        </p:txBody>
      </p:sp>
      <p:pic>
        <p:nvPicPr>
          <p:cNvPr descr="Image result for Image Painted Hands Children" id="80" name="Google Shape;80;p17"/>
          <p:cNvPicPr preferRelativeResize="0"/>
          <p:nvPr/>
        </p:nvPicPr>
        <p:blipFill>
          <a:blip r:embed="rId3">
            <a:alphaModFix/>
          </a:blip>
          <a:stretch>
            <a:fillRect/>
          </a:stretch>
        </p:blipFill>
        <p:spPr>
          <a:xfrm>
            <a:off x="408325" y="160019"/>
            <a:ext cx="703700" cy="3763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84" name="Shape 84"/>
        <p:cNvGrpSpPr/>
        <p:nvPr/>
      </p:nvGrpSpPr>
      <p:grpSpPr>
        <a:xfrm>
          <a:off x="0" y="0"/>
          <a:ext cx="0" cy="0"/>
          <a:chOff x="0" y="0"/>
          <a:chExt cx="0" cy="0"/>
        </a:xfrm>
      </p:grpSpPr>
      <p:sp>
        <p:nvSpPr>
          <p:cNvPr id="85" name="Google Shape;85;p18"/>
          <p:cNvSpPr txBox="1"/>
          <p:nvPr/>
        </p:nvSpPr>
        <p:spPr>
          <a:xfrm>
            <a:off x="0" y="0"/>
            <a:ext cx="9204900" cy="42171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t/>
            </a:r>
            <a:endParaRPr sz="1200">
              <a:solidFill>
                <a:srgbClr val="292900"/>
              </a:solidFill>
              <a:latin typeface="Tahoma"/>
              <a:ea typeface="Tahoma"/>
              <a:cs typeface="Tahoma"/>
              <a:sym typeface="Tahoma"/>
            </a:endParaRPr>
          </a:p>
          <a:p>
            <a:pPr indent="0" lvl="0" marL="0" rtl="0" algn="l">
              <a:lnSpc>
                <a:spcPct val="115000"/>
              </a:lnSpc>
              <a:spcBef>
                <a:spcPts val="0"/>
              </a:spcBef>
              <a:spcAft>
                <a:spcPts val="0"/>
              </a:spcAft>
              <a:buNone/>
            </a:pPr>
            <a:r>
              <a:t/>
            </a:r>
            <a:endParaRPr sz="1200">
              <a:solidFill>
                <a:srgbClr val="292900"/>
              </a:solidFill>
              <a:latin typeface="Tahoma"/>
              <a:ea typeface="Tahoma"/>
              <a:cs typeface="Tahoma"/>
              <a:sym typeface="Tahoma"/>
            </a:endParaRPr>
          </a:p>
          <a:p>
            <a:pPr indent="0" lvl="0" marL="0" rtl="0" algn="l">
              <a:lnSpc>
                <a:spcPct val="115000"/>
              </a:lnSpc>
              <a:spcBef>
                <a:spcPts val="0"/>
              </a:spcBef>
              <a:spcAft>
                <a:spcPts val="0"/>
              </a:spcAft>
              <a:buNone/>
            </a:pPr>
            <a:r>
              <a:rPr lang="en-GB" sz="1500">
                <a:solidFill>
                  <a:srgbClr val="FF0000"/>
                </a:solidFill>
                <a:latin typeface="Tahoma"/>
                <a:ea typeface="Tahoma"/>
                <a:cs typeface="Tahoma"/>
                <a:sym typeface="Tahoma"/>
              </a:rPr>
              <a:t>Weekly planning: </a:t>
            </a:r>
            <a:endParaRPr sz="1500">
              <a:solidFill>
                <a:srgbClr val="FF0000"/>
              </a:solidFill>
              <a:latin typeface="Tahoma"/>
              <a:ea typeface="Tahoma"/>
              <a:cs typeface="Tahoma"/>
              <a:sym typeface="Tahoma"/>
            </a:endParaRPr>
          </a:p>
          <a:p>
            <a:pPr indent="0" lvl="0" marL="0" rtl="0" algn="l">
              <a:lnSpc>
                <a:spcPct val="115000"/>
              </a:lnSpc>
              <a:spcBef>
                <a:spcPts val="0"/>
              </a:spcBef>
              <a:spcAft>
                <a:spcPts val="0"/>
              </a:spcAft>
              <a:buNone/>
            </a:pPr>
            <a:r>
              <a:rPr lang="en-GB" sz="1200">
                <a:solidFill>
                  <a:srgbClr val="292900"/>
                </a:solidFill>
                <a:latin typeface="Tahoma"/>
                <a:ea typeface="Tahoma"/>
                <a:cs typeface="Tahoma"/>
                <a:sym typeface="Tahoma"/>
              </a:rPr>
              <a:t>These 7 areas are used to plan children's learning and activities. Planning for this curriculum is designed to be flexible so that a child's unique interests are supported. During each week, the children participate in phonics and reading sessions as well as adult led literacy  and maths tasks with </a:t>
            </a:r>
            <a:r>
              <a:rPr lang="en-GB" sz="1200">
                <a:solidFill>
                  <a:srgbClr val="292900"/>
                </a:solidFill>
                <a:latin typeface="Tahoma"/>
                <a:ea typeface="Tahoma"/>
                <a:cs typeface="Tahoma"/>
                <a:sym typeface="Tahoma"/>
              </a:rPr>
              <a:t>opportunities </a:t>
            </a:r>
            <a:r>
              <a:rPr lang="en-GB" sz="1200">
                <a:solidFill>
                  <a:srgbClr val="292900"/>
                </a:solidFill>
                <a:latin typeface="Tahoma"/>
                <a:ea typeface="Tahoma"/>
                <a:cs typeface="Tahoma"/>
                <a:sym typeface="Tahoma"/>
              </a:rPr>
              <a:t>to </a:t>
            </a:r>
            <a:r>
              <a:rPr lang="en-GB" sz="1200">
                <a:solidFill>
                  <a:srgbClr val="292900"/>
                </a:solidFill>
                <a:latin typeface="Tahoma"/>
                <a:ea typeface="Tahoma"/>
                <a:cs typeface="Tahoma"/>
                <a:sym typeface="Tahoma"/>
              </a:rPr>
              <a:t>select</a:t>
            </a:r>
            <a:r>
              <a:rPr lang="en-GB" sz="1200">
                <a:solidFill>
                  <a:srgbClr val="292900"/>
                </a:solidFill>
                <a:latin typeface="Tahoma"/>
                <a:ea typeface="Tahoma"/>
                <a:cs typeface="Tahoma"/>
                <a:sym typeface="Tahoma"/>
              </a:rPr>
              <a:t> from a range of child initiated tasks through both the indoor and outdoor provision. A vital aspect in the development of essential knowledge and skills is the use of continuous provision. This allows children to use and develop taught skills throughout the year on a daily basis. Continuous provision practise and principles begin in EYFS and support children to develop key life skills such as independence, innovation, creativity, enquiry, analysis and problem solving. During the school day, children will have an opportunity to work independently, work collaboratively with their friends and with members of staff. </a:t>
            </a:r>
            <a:endParaRPr sz="1200">
              <a:solidFill>
                <a:srgbClr val="292900"/>
              </a:solidFill>
              <a:latin typeface="Tahoma"/>
              <a:ea typeface="Tahoma"/>
              <a:cs typeface="Tahoma"/>
              <a:sym typeface="Tahoma"/>
            </a:endParaRPr>
          </a:p>
          <a:p>
            <a:pPr indent="0" lvl="0" marL="0" rtl="0" algn="l">
              <a:lnSpc>
                <a:spcPct val="115000"/>
              </a:lnSpc>
              <a:spcBef>
                <a:spcPts val="1018"/>
              </a:spcBef>
              <a:spcAft>
                <a:spcPts val="0"/>
              </a:spcAft>
              <a:buNone/>
            </a:pPr>
            <a:r>
              <a:rPr lang="en-GB" sz="1500">
                <a:solidFill>
                  <a:srgbClr val="FF0000"/>
                </a:solidFill>
                <a:latin typeface="Tahoma"/>
                <a:ea typeface="Tahoma"/>
                <a:cs typeface="Tahoma"/>
                <a:sym typeface="Tahoma"/>
              </a:rPr>
              <a:t>Daily guided activities</a:t>
            </a:r>
            <a:r>
              <a:rPr lang="en-GB" sz="1200">
                <a:solidFill>
                  <a:srgbClr val="292900"/>
                </a:solidFill>
                <a:latin typeface="Tahoma"/>
                <a:ea typeface="Tahoma"/>
                <a:cs typeface="Tahoma"/>
                <a:sym typeface="Tahoma"/>
              </a:rPr>
              <a:t> : These are planned to cover different areas of the EYFS curriculum and allow children to develop their next steps in learning. Through observation and discussion, areas of need and next steps are identified for all children to ensure good progress is made. There are also a range of stimulating and engaging activities which the children can access independently and a variety of opportunities for child-initiated play. In planning and guiding children's activities we reflect on the different ways that children learn and reflect these in our practise. Staff in the EYFS make regular observations of the children's learning to ensure their next steps are met.</a:t>
            </a:r>
            <a:r>
              <a:rPr i="1" lang="en-GB" sz="1200">
                <a:solidFill>
                  <a:srgbClr val="292900"/>
                </a:solidFill>
                <a:latin typeface="Tahoma"/>
                <a:ea typeface="Tahoma"/>
                <a:cs typeface="Tahoma"/>
                <a:sym typeface="Tahoma"/>
              </a:rPr>
              <a:t> </a:t>
            </a:r>
            <a:r>
              <a:rPr lang="en-GB" sz="1200">
                <a:solidFill>
                  <a:srgbClr val="292900"/>
                </a:solidFill>
                <a:latin typeface="Tahoma"/>
                <a:ea typeface="Tahoma"/>
                <a:cs typeface="Tahoma"/>
                <a:sym typeface="Tahoma"/>
              </a:rPr>
              <a:t>We regularly assess where the children are, using 'Development Matters' and then ensure our planning, adult interaction and learning environment; including continuous provision, support children to reach their next steps. We will include interventions for groups or individuals if and when necessary. </a:t>
            </a:r>
            <a:endParaRPr sz="1200">
              <a:solidFill>
                <a:srgbClr val="292900"/>
              </a:solidFill>
              <a:latin typeface="Tahoma"/>
              <a:ea typeface="Tahoma"/>
              <a:cs typeface="Tahoma"/>
              <a:sym typeface="Tahoma"/>
            </a:endParaRPr>
          </a:p>
        </p:txBody>
      </p:sp>
      <p:pic>
        <p:nvPicPr>
          <p:cNvPr descr="Image result for Image Painted Hands Children" id="86" name="Google Shape;86;p18"/>
          <p:cNvPicPr preferRelativeResize="0"/>
          <p:nvPr/>
        </p:nvPicPr>
        <p:blipFill>
          <a:blip r:embed="rId3">
            <a:alphaModFix/>
          </a:blip>
          <a:stretch>
            <a:fillRect/>
          </a:stretch>
        </p:blipFill>
        <p:spPr>
          <a:xfrm>
            <a:off x="227700" y="56444"/>
            <a:ext cx="703700" cy="3763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90" name="Shape 90"/>
        <p:cNvGrpSpPr/>
        <p:nvPr/>
      </p:nvGrpSpPr>
      <p:grpSpPr>
        <a:xfrm>
          <a:off x="0" y="0"/>
          <a:ext cx="0" cy="0"/>
          <a:chOff x="0" y="0"/>
          <a:chExt cx="0" cy="0"/>
        </a:xfrm>
      </p:grpSpPr>
      <p:sp>
        <p:nvSpPr>
          <p:cNvPr id="91" name="Google Shape;91;p19"/>
          <p:cNvSpPr txBox="1"/>
          <p:nvPr/>
        </p:nvSpPr>
        <p:spPr>
          <a:xfrm>
            <a:off x="173750" y="613625"/>
            <a:ext cx="8624700" cy="46209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919"/>
              </a:spcBef>
              <a:spcAft>
                <a:spcPts val="0"/>
              </a:spcAft>
              <a:buNone/>
            </a:pPr>
            <a:r>
              <a:rPr lang="en-GB" sz="2300">
                <a:solidFill>
                  <a:srgbClr val="292900"/>
                </a:solidFill>
                <a:latin typeface="Tahoma"/>
                <a:ea typeface="Tahoma"/>
                <a:cs typeface="Tahoma"/>
                <a:sym typeface="Tahoma"/>
              </a:rPr>
              <a:t>Characteristics of Effective Teaching &amp; Learning</a:t>
            </a:r>
            <a:endParaRPr sz="2300">
              <a:solidFill>
                <a:srgbClr val="292900"/>
              </a:solidFill>
              <a:latin typeface="Tahoma"/>
              <a:ea typeface="Tahoma"/>
              <a:cs typeface="Tahoma"/>
              <a:sym typeface="Tahoma"/>
            </a:endParaRPr>
          </a:p>
          <a:p>
            <a:pPr indent="0" lvl="0" marL="0" rtl="0" algn="l">
              <a:lnSpc>
                <a:spcPct val="115000"/>
              </a:lnSpc>
              <a:spcBef>
                <a:spcPts val="919"/>
              </a:spcBef>
              <a:spcAft>
                <a:spcPts val="0"/>
              </a:spcAft>
              <a:buNone/>
            </a:pPr>
            <a:r>
              <a:rPr lang="en-GB" sz="1200">
                <a:solidFill>
                  <a:srgbClr val="292900"/>
                </a:solidFill>
                <a:latin typeface="Tahoma"/>
                <a:ea typeface="Tahoma"/>
                <a:cs typeface="Tahoma"/>
                <a:sym typeface="Tahoma"/>
              </a:rPr>
              <a:t>   </a:t>
            </a:r>
            <a:r>
              <a:rPr lang="en-GB" sz="1500">
                <a:solidFill>
                  <a:srgbClr val="292900"/>
                </a:solidFill>
                <a:latin typeface="Tahoma"/>
                <a:ea typeface="Tahoma"/>
                <a:cs typeface="Tahoma"/>
                <a:sym typeface="Tahoma"/>
              </a:rPr>
              <a:t>Three characteristics of effective teaching and learning are: </a:t>
            </a:r>
            <a:endParaRPr sz="1500">
              <a:solidFill>
                <a:srgbClr val="292900"/>
              </a:solidFill>
              <a:latin typeface="Tahoma"/>
              <a:ea typeface="Tahoma"/>
              <a:cs typeface="Tahoma"/>
              <a:sym typeface="Tahoma"/>
            </a:endParaRPr>
          </a:p>
          <a:p>
            <a:pPr indent="0" lvl="0" marL="0" rtl="0" algn="l">
              <a:lnSpc>
                <a:spcPct val="115000"/>
              </a:lnSpc>
              <a:spcBef>
                <a:spcPts val="919"/>
              </a:spcBef>
              <a:spcAft>
                <a:spcPts val="0"/>
              </a:spcAft>
              <a:buNone/>
            </a:pPr>
            <a:r>
              <a:rPr lang="en-GB" sz="1500">
                <a:solidFill>
                  <a:srgbClr val="292900"/>
                </a:solidFill>
                <a:latin typeface="Tahoma"/>
                <a:ea typeface="Tahoma"/>
                <a:cs typeface="Tahoma"/>
                <a:sym typeface="Tahoma"/>
              </a:rPr>
              <a:t> </a:t>
            </a:r>
            <a:r>
              <a:rPr lang="en-GB" sz="1800">
                <a:solidFill>
                  <a:srgbClr val="292900"/>
                </a:solidFill>
                <a:latin typeface="Tahoma"/>
                <a:ea typeface="Tahoma"/>
                <a:cs typeface="Tahoma"/>
                <a:sym typeface="Tahoma"/>
              </a:rPr>
              <a:t>• </a:t>
            </a:r>
            <a:r>
              <a:rPr b="1" lang="en-GB" sz="1800">
                <a:solidFill>
                  <a:srgbClr val="292900"/>
                </a:solidFill>
                <a:latin typeface="Tahoma"/>
                <a:ea typeface="Tahoma"/>
                <a:cs typeface="Tahoma"/>
                <a:sym typeface="Tahoma"/>
              </a:rPr>
              <a:t>playing and exploring </a:t>
            </a:r>
            <a:r>
              <a:rPr lang="en-GB" sz="1800">
                <a:solidFill>
                  <a:srgbClr val="292900"/>
                </a:solidFill>
                <a:latin typeface="Tahoma"/>
                <a:ea typeface="Tahoma"/>
                <a:cs typeface="Tahoma"/>
                <a:sym typeface="Tahoma"/>
              </a:rPr>
              <a:t>– children investigate and experience things, and ‘have a go’ </a:t>
            </a:r>
            <a:endParaRPr sz="1800">
              <a:solidFill>
                <a:srgbClr val="292900"/>
              </a:solidFill>
              <a:latin typeface="Tahoma"/>
              <a:ea typeface="Tahoma"/>
              <a:cs typeface="Tahoma"/>
              <a:sym typeface="Tahoma"/>
            </a:endParaRPr>
          </a:p>
          <a:p>
            <a:pPr indent="0" lvl="0" marL="0" rtl="0" algn="l">
              <a:lnSpc>
                <a:spcPct val="115000"/>
              </a:lnSpc>
              <a:spcBef>
                <a:spcPts val="919"/>
              </a:spcBef>
              <a:spcAft>
                <a:spcPts val="0"/>
              </a:spcAft>
              <a:buNone/>
            </a:pPr>
            <a:r>
              <a:rPr lang="en-GB" sz="1800">
                <a:solidFill>
                  <a:srgbClr val="292900"/>
                </a:solidFill>
                <a:latin typeface="Tahoma"/>
                <a:ea typeface="Tahoma"/>
                <a:cs typeface="Tahoma"/>
                <a:sym typeface="Tahoma"/>
              </a:rPr>
              <a:t> • </a:t>
            </a:r>
            <a:r>
              <a:rPr b="1" lang="en-GB" sz="1800">
                <a:solidFill>
                  <a:srgbClr val="292900"/>
                </a:solidFill>
                <a:latin typeface="Tahoma"/>
                <a:ea typeface="Tahoma"/>
                <a:cs typeface="Tahoma"/>
                <a:sym typeface="Tahoma"/>
              </a:rPr>
              <a:t>active learning </a:t>
            </a:r>
            <a:r>
              <a:rPr lang="en-GB" sz="1800">
                <a:solidFill>
                  <a:srgbClr val="292900"/>
                </a:solidFill>
                <a:latin typeface="Tahoma"/>
                <a:ea typeface="Tahoma"/>
                <a:cs typeface="Tahoma"/>
                <a:sym typeface="Tahoma"/>
              </a:rPr>
              <a:t>– children concentrate and keep on trying if they encounter difficulties, and enjoy achievements </a:t>
            </a:r>
            <a:endParaRPr sz="1800">
              <a:solidFill>
                <a:srgbClr val="292900"/>
              </a:solidFill>
              <a:latin typeface="Tahoma"/>
              <a:ea typeface="Tahoma"/>
              <a:cs typeface="Tahoma"/>
              <a:sym typeface="Tahoma"/>
            </a:endParaRPr>
          </a:p>
          <a:p>
            <a:pPr indent="0" lvl="0" marL="0" rtl="0" algn="l">
              <a:lnSpc>
                <a:spcPct val="115000"/>
              </a:lnSpc>
              <a:spcBef>
                <a:spcPts val="919"/>
              </a:spcBef>
              <a:spcAft>
                <a:spcPts val="0"/>
              </a:spcAft>
              <a:buNone/>
            </a:pPr>
            <a:r>
              <a:rPr lang="en-GB" sz="1800">
                <a:solidFill>
                  <a:srgbClr val="292900"/>
                </a:solidFill>
                <a:latin typeface="Tahoma"/>
                <a:ea typeface="Tahoma"/>
                <a:cs typeface="Tahoma"/>
                <a:sym typeface="Tahoma"/>
              </a:rPr>
              <a:t>  • </a:t>
            </a:r>
            <a:r>
              <a:rPr b="1" lang="en-GB" sz="1800">
                <a:solidFill>
                  <a:srgbClr val="292900"/>
                </a:solidFill>
                <a:latin typeface="Tahoma"/>
                <a:ea typeface="Tahoma"/>
                <a:cs typeface="Tahoma"/>
                <a:sym typeface="Tahoma"/>
              </a:rPr>
              <a:t>creating and thinking critically </a:t>
            </a:r>
            <a:r>
              <a:rPr lang="en-GB" sz="1800">
                <a:solidFill>
                  <a:srgbClr val="292900"/>
                </a:solidFill>
                <a:latin typeface="Tahoma"/>
                <a:ea typeface="Tahoma"/>
                <a:cs typeface="Tahoma"/>
                <a:sym typeface="Tahoma"/>
              </a:rPr>
              <a:t>– children have and develop their own ideas, make links between ideas, and develop </a:t>
            </a:r>
            <a:endParaRPr sz="1800">
              <a:solidFill>
                <a:srgbClr val="292900"/>
              </a:solidFill>
              <a:latin typeface="Tahoma"/>
              <a:ea typeface="Tahoma"/>
              <a:cs typeface="Tahoma"/>
              <a:sym typeface="Tahoma"/>
            </a:endParaRPr>
          </a:p>
          <a:p>
            <a:pPr indent="0" lvl="0" marL="0" rtl="0" algn="l">
              <a:lnSpc>
                <a:spcPct val="115000"/>
              </a:lnSpc>
              <a:spcBef>
                <a:spcPts val="919"/>
              </a:spcBef>
              <a:spcAft>
                <a:spcPts val="0"/>
              </a:spcAft>
              <a:buNone/>
            </a:pPr>
            <a:r>
              <a:rPr lang="en-GB" sz="1500">
                <a:solidFill>
                  <a:srgbClr val="292900"/>
                </a:solidFill>
              </a:rPr>
              <a:t>         </a:t>
            </a:r>
            <a:endParaRPr sz="1200">
              <a:solidFill>
                <a:srgbClr val="292900"/>
              </a:solidFill>
              <a:latin typeface="Tahoma"/>
              <a:ea typeface="Tahoma"/>
              <a:cs typeface="Tahoma"/>
              <a:sym typeface="Tahoma"/>
            </a:endParaRPr>
          </a:p>
          <a:p>
            <a:pPr indent="0" lvl="0" marL="0" marR="0" rtl="0" algn="l">
              <a:lnSpc>
                <a:spcPct val="115000"/>
              </a:lnSpc>
              <a:spcBef>
                <a:spcPts val="1008"/>
              </a:spcBef>
              <a:spcAft>
                <a:spcPts val="0"/>
              </a:spcAft>
              <a:buNone/>
            </a:pPr>
            <a:r>
              <a:t/>
            </a:r>
            <a:endParaRPr sz="1200">
              <a:solidFill>
                <a:srgbClr val="292900"/>
              </a:solidFill>
              <a:latin typeface="Tahoma"/>
              <a:ea typeface="Tahoma"/>
              <a:cs typeface="Tahoma"/>
              <a:sym typeface="Tahoma"/>
            </a:endParaRPr>
          </a:p>
          <a:p>
            <a:pPr indent="0" lvl="0" marL="0" marR="0" rtl="0" algn="l">
              <a:lnSpc>
                <a:spcPct val="115000"/>
              </a:lnSpc>
              <a:spcBef>
                <a:spcPts val="1008"/>
              </a:spcBef>
              <a:spcAft>
                <a:spcPts val="0"/>
              </a:spcAft>
              <a:buNone/>
            </a:pPr>
            <a:r>
              <a:t/>
            </a:r>
            <a:endParaRPr sz="1200">
              <a:solidFill>
                <a:srgbClr val="292900"/>
              </a:solidFill>
              <a:latin typeface="Tahoma"/>
              <a:ea typeface="Tahoma"/>
              <a:cs typeface="Tahoma"/>
              <a:sym typeface="Tahoma"/>
            </a:endParaRPr>
          </a:p>
          <a:p>
            <a:pPr indent="0" lvl="0" marL="0" marR="0" rtl="0" algn="l">
              <a:lnSpc>
                <a:spcPct val="115000"/>
              </a:lnSpc>
              <a:spcBef>
                <a:spcPts val="1008"/>
              </a:spcBef>
              <a:spcAft>
                <a:spcPts val="0"/>
              </a:spcAft>
              <a:buNone/>
            </a:pPr>
            <a:r>
              <a:rPr lang="en-GB" sz="1200">
                <a:solidFill>
                  <a:srgbClr val="292900"/>
                </a:solidFill>
                <a:latin typeface="Tahoma"/>
                <a:ea typeface="Tahoma"/>
                <a:cs typeface="Tahoma"/>
                <a:sym typeface="Tahoma"/>
              </a:rPr>
              <a:t>    </a:t>
            </a:r>
            <a:endParaRPr sz="1200">
              <a:solidFill>
                <a:srgbClr val="292900"/>
              </a:solidFill>
              <a:latin typeface="Tahoma"/>
              <a:ea typeface="Tahoma"/>
              <a:cs typeface="Tahoma"/>
              <a:sym typeface="Tahoma"/>
            </a:endParaRPr>
          </a:p>
        </p:txBody>
      </p:sp>
      <p:pic>
        <p:nvPicPr>
          <p:cNvPr descr="Image result for Image Painted Hands Children" id="92" name="Google Shape;92;p19"/>
          <p:cNvPicPr preferRelativeResize="0"/>
          <p:nvPr/>
        </p:nvPicPr>
        <p:blipFill>
          <a:blip r:embed="rId3">
            <a:alphaModFix/>
          </a:blip>
          <a:stretch>
            <a:fillRect/>
          </a:stretch>
        </p:blipFill>
        <p:spPr>
          <a:xfrm>
            <a:off x="272125" y="146544"/>
            <a:ext cx="703700" cy="376325"/>
          </a:xfrm>
          <a:prstGeom prst="rect">
            <a:avLst/>
          </a:prstGeom>
          <a:noFill/>
          <a:ln>
            <a:noFill/>
          </a:ln>
        </p:spPr>
      </p:pic>
      <p:pic>
        <p:nvPicPr>
          <p:cNvPr id="93" name="Google Shape;93;p19"/>
          <p:cNvPicPr preferRelativeResize="0"/>
          <p:nvPr/>
        </p:nvPicPr>
        <p:blipFill>
          <a:blip r:embed="rId4">
            <a:alphaModFix/>
          </a:blip>
          <a:stretch>
            <a:fillRect/>
          </a:stretch>
        </p:blipFill>
        <p:spPr>
          <a:xfrm>
            <a:off x="8434475" y="55775"/>
            <a:ext cx="557850" cy="5578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97" name="Shape 97"/>
        <p:cNvGrpSpPr/>
        <p:nvPr/>
      </p:nvGrpSpPr>
      <p:grpSpPr>
        <a:xfrm>
          <a:off x="0" y="0"/>
          <a:ext cx="0" cy="0"/>
          <a:chOff x="0" y="0"/>
          <a:chExt cx="0" cy="0"/>
        </a:xfrm>
      </p:grpSpPr>
      <p:sp>
        <p:nvSpPr>
          <p:cNvPr id="98" name="Google Shape;98;p20"/>
          <p:cNvSpPr txBox="1"/>
          <p:nvPr/>
        </p:nvSpPr>
        <p:spPr>
          <a:xfrm>
            <a:off x="173750" y="613625"/>
            <a:ext cx="8624700" cy="49518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919"/>
              </a:spcBef>
              <a:spcAft>
                <a:spcPts val="0"/>
              </a:spcAft>
              <a:buNone/>
            </a:pPr>
            <a:r>
              <a:rPr lang="en-GB" sz="2300">
                <a:solidFill>
                  <a:srgbClr val="292900"/>
                </a:solidFill>
                <a:latin typeface="Tahoma"/>
                <a:ea typeface="Tahoma"/>
                <a:cs typeface="Tahoma"/>
                <a:sym typeface="Tahoma"/>
              </a:rPr>
              <a:t>Characteristics of Effective Teaching &amp; Learning</a:t>
            </a:r>
            <a:endParaRPr sz="2300">
              <a:solidFill>
                <a:srgbClr val="292900"/>
              </a:solidFill>
              <a:latin typeface="Tahoma"/>
              <a:ea typeface="Tahoma"/>
              <a:cs typeface="Tahoma"/>
              <a:sym typeface="Tahoma"/>
            </a:endParaRPr>
          </a:p>
          <a:p>
            <a:pPr indent="0" lvl="0" marL="0" rtl="0" algn="l">
              <a:lnSpc>
                <a:spcPct val="115000"/>
              </a:lnSpc>
              <a:spcBef>
                <a:spcPts val="919"/>
              </a:spcBef>
              <a:spcAft>
                <a:spcPts val="0"/>
              </a:spcAft>
              <a:buNone/>
            </a:pPr>
            <a:r>
              <a:rPr lang="en-GB" sz="1500">
                <a:solidFill>
                  <a:srgbClr val="292900"/>
                </a:solidFill>
                <a:latin typeface="Tahoma"/>
                <a:ea typeface="Tahoma"/>
                <a:cs typeface="Tahoma"/>
                <a:sym typeface="Tahoma"/>
              </a:rPr>
              <a:t> </a:t>
            </a:r>
            <a:r>
              <a:rPr b="1" lang="en-GB" sz="1500">
                <a:solidFill>
                  <a:srgbClr val="292900"/>
                </a:solidFill>
                <a:latin typeface="Tahoma"/>
                <a:ea typeface="Tahoma"/>
                <a:cs typeface="Tahoma"/>
                <a:sym typeface="Tahoma"/>
              </a:rPr>
              <a:t>St</a:t>
            </a:r>
            <a:r>
              <a:rPr b="1" lang="en-GB" sz="1500">
                <a:solidFill>
                  <a:srgbClr val="292900"/>
                </a:solidFill>
                <a:latin typeface="Tahoma"/>
                <a:ea typeface="Tahoma"/>
                <a:cs typeface="Tahoma"/>
                <a:sym typeface="Tahoma"/>
              </a:rPr>
              <a:t>rategies for doing things</a:t>
            </a:r>
            <a:endParaRPr b="1" sz="1500">
              <a:solidFill>
                <a:srgbClr val="292900"/>
              </a:solidFill>
              <a:latin typeface="Tahoma"/>
              <a:ea typeface="Tahoma"/>
              <a:cs typeface="Tahoma"/>
              <a:sym typeface="Tahoma"/>
            </a:endParaRPr>
          </a:p>
          <a:p>
            <a:pPr indent="0" lvl="0" marL="0" rtl="0" algn="just">
              <a:lnSpc>
                <a:spcPct val="115000"/>
              </a:lnSpc>
              <a:spcBef>
                <a:spcPts val="919"/>
              </a:spcBef>
              <a:spcAft>
                <a:spcPts val="0"/>
              </a:spcAft>
              <a:buClr>
                <a:schemeClr val="dk1"/>
              </a:buClr>
              <a:buSzPts val="1100"/>
              <a:buFont typeface="Arial"/>
              <a:buNone/>
            </a:pPr>
            <a:r>
              <a:rPr lang="en-GB">
                <a:solidFill>
                  <a:srgbClr val="292900"/>
                </a:solidFill>
                <a:latin typeface="Tahoma"/>
                <a:ea typeface="Tahoma"/>
                <a:cs typeface="Tahoma"/>
                <a:sym typeface="Tahoma"/>
              </a:rPr>
              <a:t>Children in EYFS learn by playing and exploring, being active, and through creative and critical thinking which takes place both indoors and outside. Our outdoor areas are used all year round and in most weather conditions. We have a dedicated time focusing on health and self-care where we explore yoga and relaxation techniques. We share a range of healthy snacks and learn about the importance of a healthy balanced lifestyle to maintain our own wellbeing. All children participate in a Nativity, receive certificates in assembly, and participate in trips to the theatre, local library and a working farm. They enjoy visits to  a local farmer and his animals including lambs. They are visited by a range of People Who Help Us, such community members including the police, fire service, postal workers, vets, doctors, nurses, their animals and vehicles. The children participate in whole class assemblies and Family Group weekly sessions. They plant bulbs and seeds, watch them grow and eat their produce such as strawberries. </a:t>
            </a:r>
            <a:endParaRPr>
              <a:solidFill>
                <a:srgbClr val="292900"/>
              </a:solidFill>
              <a:latin typeface="Tahoma"/>
              <a:ea typeface="Tahoma"/>
              <a:cs typeface="Tahoma"/>
              <a:sym typeface="Tahoma"/>
            </a:endParaRPr>
          </a:p>
          <a:p>
            <a:pPr indent="0" lvl="0" marL="0" rtl="0" algn="l">
              <a:lnSpc>
                <a:spcPct val="115000"/>
              </a:lnSpc>
              <a:spcBef>
                <a:spcPts val="919"/>
              </a:spcBef>
              <a:spcAft>
                <a:spcPts val="0"/>
              </a:spcAft>
              <a:buNone/>
            </a:pPr>
            <a:r>
              <a:t/>
            </a:r>
            <a:endParaRPr sz="1500">
              <a:solidFill>
                <a:srgbClr val="292900"/>
              </a:solidFill>
            </a:endParaRPr>
          </a:p>
          <a:p>
            <a:pPr indent="0" lvl="0" marL="0" marR="0" rtl="0" algn="l">
              <a:lnSpc>
                <a:spcPct val="115000"/>
              </a:lnSpc>
              <a:spcBef>
                <a:spcPts val="1008"/>
              </a:spcBef>
              <a:spcAft>
                <a:spcPts val="0"/>
              </a:spcAft>
              <a:buNone/>
            </a:pPr>
            <a:r>
              <a:t/>
            </a:r>
            <a:endParaRPr sz="1200">
              <a:solidFill>
                <a:srgbClr val="292900"/>
              </a:solidFill>
              <a:latin typeface="Tahoma"/>
              <a:ea typeface="Tahoma"/>
              <a:cs typeface="Tahoma"/>
              <a:sym typeface="Tahoma"/>
            </a:endParaRPr>
          </a:p>
          <a:p>
            <a:pPr indent="0" lvl="0" marL="0" marR="0" rtl="0" algn="l">
              <a:lnSpc>
                <a:spcPct val="115000"/>
              </a:lnSpc>
              <a:spcBef>
                <a:spcPts val="1008"/>
              </a:spcBef>
              <a:spcAft>
                <a:spcPts val="0"/>
              </a:spcAft>
              <a:buNone/>
            </a:pPr>
            <a:r>
              <a:t/>
            </a:r>
            <a:endParaRPr sz="1200">
              <a:solidFill>
                <a:srgbClr val="292900"/>
              </a:solidFill>
              <a:latin typeface="Tahoma"/>
              <a:ea typeface="Tahoma"/>
              <a:cs typeface="Tahoma"/>
              <a:sym typeface="Tahoma"/>
            </a:endParaRPr>
          </a:p>
          <a:p>
            <a:pPr indent="0" lvl="0" marL="0" marR="0" rtl="0" algn="l">
              <a:lnSpc>
                <a:spcPct val="115000"/>
              </a:lnSpc>
              <a:spcBef>
                <a:spcPts val="1008"/>
              </a:spcBef>
              <a:spcAft>
                <a:spcPts val="0"/>
              </a:spcAft>
              <a:buNone/>
            </a:pPr>
            <a:r>
              <a:rPr lang="en-GB" sz="1200">
                <a:solidFill>
                  <a:srgbClr val="292900"/>
                </a:solidFill>
                <a:latin typeface="Tahoma"/>
                <a:ea typeface="Tahoma"/>
                <a:cs typeface="Tahoma"/>
                <a:sym typeface="Tahoma"/>
              </a:rPr>
              <a:t>    </a:t>
            </a:r>
            <a:endParaRPr sz="1200">
              <a:solidFill>
                <a:srgbClr val="292900"/>
              </a:solidFill>
              <a:latin typeface="Tahoma"/>
              <a:ea typeface="Tahoma"/>
              <a:cs typeface="Tahoma"/>
              <a:sym typeface="Tahoma"/>
            </a:endParaRPr>
          </a:p>
        </p:txBody>
      </p:sp>
      <p:pic>
        <p:nvPicPr>
          <p:cNvPr descr="Image result for Image Painted Hands Children" id="99" name="Google Shape;99;p20"/>
          <p:cNvPicPr preferRelativeResize="0"/>
          <p:nvPr/>
        </p:nvPicPr>
        <p:blipFill>
          <a:blip r:embed="rId3">
            <a:alphaModFix/>
          </a:blip>
          <a:stretch>
            <a:fillRect/>
          </a:stretch>
        </p:blipFill>
        <p:spPr>
          <a:xfrm>
            <a:off x="272125" y="146544"/>
            <a:ext cx="703700" cy="376325"/>
          </a:xfrm>
          <a:prstGeom prst="rect">
            <a:avLst/>
          </a:prstGeom>
          <a:noFill/>
          <a:ln>
            <a:noFill/>
          </a:ln>
        </p:spPr>
      </p:pic>
      <p:pic>
        <p:nvPicPr>
          <p:cNvPr id="100" name="Google Shape;100;p20"/>
          <p:cNvPicPr preferRelativeResize="0"/>
          <p:nvPr/>
        </p:nvPicPr>
        <p:blipFill>
          <a:blip r:embed="rId4">
            <a:alphaModFix/>
          </a:blip>
          <a:stretch>
            <a:fillRect/>
          </a:stretch>
        </p:blipFill>
        <p:spPr>
          <a:xfrm>
            <a:off x="8434475" y="55775"/>
            <a:ext cx="557850" cy="5578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104" name="Shape 104"/>
        <p:cNvGrpSpPr/>
        <p:nvPr/>
      </p:nvGrpSpPr>
      <p:grpSpPr>
        <a:xfrm>
          <a:off x="0" y="0"/>
          <a:ext cx="0" cy="0"/>
          <a:chOff x="0" y="0"/>
          <a:chExt cx="0" cy="0"/>
        </a:xfrm>
      </p:grpSpPr>
      <p:graphicFrame>
        <p:nvGraphicFramePr>
          <p:cNvPr id="105" name="Google Shape;105;p21"/>
          <p:cNvGraphicFramePr/>
          <p:nvPr/>
        </p:nvGraphicFramePr>
        <p:xfrm>
          <a:off x="150500" y="85450"/>
          <a:ext cx="3000000" cy="3000000"/>
        </p:xfrm>
        <a:graphic>
          <a:graphicData uri="http://schemas.openxmlformats.org/drawingml/2006/table">
            <a:tbl>
              <a:tblPr>
                <a:noFill/>
                <a:tableStyleId>{E283AD34-2175-4E7F-8533-8348D7F7C70C}</a:tableStyleId>
              </a:tblPr>
              <a:tblGrid>
                <a:gridCol w="1145950"/>
                <a:gridCol w="1145950"/>
                <a:gridCol w="1145950"/>
                <a:gridCol w="1145950"/>
                <a:gridCol w="1145950"/>
                <a:gridCol w="1145950"/>
                <a:gridCol w="1317675"/>
              </a:tblGrid>
              <a:tr h="564300">
                <a:tc>
                  <a:txBody>
                    <a:bodyPr/>
                    <a:lstStyle/>
                    <a:p>
                      <a:pPr indent="0" lvl="0" marL="0" rtl="0" algn="l">
                        <a:spcBef>
                          <a:spcPts val="0"/>
                        </a:spcBef>
                        <a:spcAft>
                          <a:spcPts val="0"/>
                        </a:spcAft>
                        <a:buNone/>
                      </a:pPr>
                      <a:r>
                        <a:rPr lang="en-GB" sz="1800">
                          <a:latin typeface="Amatic SC"/>
                          <a:ea typeface="Amatic SC"/>
                          <a:cs typeface="Amatic SC"/>
                          <a:sym typeface="Amatic SC"/>
                        </a:rPr>
                        <a:t> Long term plan 21 - 22</a:t>
                      </a:r>
                      <a:endParaRPr sz="1800">
                        <a:latin typeface="Amatic SC"/>
                        <a:ea typeface="Amatic SC"/>
                        <a:cs typeface="Amatic SC"/>
                        <a:sym typeface="Amatic SC"/>
                      </a:endParaRPr>
                    </a:p>
                  </a:txBody>
                  <a:tcPr marT="63500" marB="63500" marR="63500" marL="63500"/>
                </a:tc>
                <a:tc>
                  <a:txBody>
                    <a:bodyPr/>
                    <a:lstStyle/>
                    <a:p>
                      <a:pPr indent="0" lvl="0" marL="0" rtl="0" algn="l">
                        <a:spcBef>
                          <a:spcPts val="0"/>
                        </a:spcBef>
                        <a:spcAft>
                          <a:spcPts val="0"/>
                        </a:spcAft>
                        <a:buNone/>
                      </a:pPr>
                      <a:r>
                        <a:rPr b="1" lang="en-GB" sz="1200">
                          <a:latin typeface="Tahoma"/>
                          <a:ea typeface="Tahoma"/>
                          <a:cs typeface="Tahoma"/>
                          <a:sym typeface="Tahoma"/>
                        </a:rPr>
                        <a:t>Autumn 1</a:t>
                      </a:r>
                      <a:endParaRPr b="1" sz="1200">
                        <a:latin typeface="Tahoma"/>
                        <a:ea typeface="Tahoma"/>
                        <a:cs typeface="Tahoma"/>
                        <a:sym typeface="Tahoma"/>
                      </a:endParaRPr>
                    </a:p>
                  </a:txBody>
                  <a:tcPr marT="63500" marB="63500" marR="63500" marL="63500">
                    <a:solidFill>
                      <a:srgbClr val="F4CCCC"/>
                    </a:solidFill>
                  </a:tcPr>
                </a:tc>
                <a:tc>
                  <a:txBody>
                    <a:bodyPr/>
                    <a:lstStyle/>
                    <a:p>
                      <a:pPr indent="0" lvl="0" marL="0" rtl="0" algn="l">
                        <a:spcBef>
                          <a:spcPts val="0"/>
                        </a:spcBef>
                        <a:spcAft>
                          <a:spcPts val="0"/>
                        </a:spcAft>
                        <a:buNone/>
                      </a:pPr>
                      <a:r>
                        <a:rPr b="1" lang="en-GB" sz="1200">
                          <a:latin typeface="Tahoma"/>
                          <a:ea typeface="Tahoma"/>
                          <a:cs typeface="Tahoma"/>
                          <a:sym typeface="Tahoma"/>
                        </a:rPr>
                        <a:t>Autumn 2</a:t>
                      </a:r>
                      <a:endParaRPr b="1" sz="1200">
                        <a:latin typeface="Tahoma"/>
                        <a:ea typeface="Tahoma"/>
                        <a:cs typeface="Tahoma"/>
                        <a:sym typeface="Tahoma"/>
                      </a:endParaRPr>
                    </a:p>
                  </a:txBody>
                  <a:tcPr marT="63500" marB="63500" marR="63500" marL="63500">
                    <a:solidFill>
                      <a:srgbClr val="F4CCCC"/>
                    </a:solidFill>
                  </a:tcPr>
                </a:tc>
                <a:tc>
                  <a:txBody>
                    <a:bodyPr/>
                    <a:lstStyle/>
                    <a:p>
                      <a:pPr indent="0" lvl="0" marL="0" rtl="0" algn="l">
                        <a:spcBef>
                          <a:spcPts val="0"/>
                        </a:spcBef>
                        <a:spcAft>
                          <a:spcPts val="0"/>
                        </a:spcAft>
                        <a:buNone/>
                      </a:pPr>
                      <a:r>
                        <a:rPr b="1" lang="en-GB" sz="1200">
                          <a:latin typeface="Tahoma"/>
                          <a:ea typeface="Tahoma"/>
                          <a:cs typeface="Tahoma"/>
                          <a:sym typeface="Tahoma"/>
                        </a:rPr>
                        <a:t>Spring 1</a:t>
                      </a:r>
                      <a:endParaRPr b="1" sz="1200">
                        <a:latin typeface="Tahoma"/>
                        <a:ea typeface="Tahoma"/>
                        <a:cs typeface="Tahoma"/>
                        <a:sym typeface="Tahoma"/>
                      </a:endParaRPr>
                    </a:p>
                  </a:txBody>
                  <a:tcPr marT="63500" marB="63500" marR="63500" marL="63500">
                    <a:solidFill>
                      <a:srgbClr val="D9EAD3"/>
                    </a:solidFill>
                  </a:tcPr>
                </a:tc>
                <a:tc>
                  <a:txBody>
                    <a:bodyPr/>
                    <a:lstStyle/>
                    <a:p>
                      <a:pPr indent="0" lvl="0" marL="0" rtl="0" algn="l">
                        <a:spcBef>
                          <a:spcPts val="0"/>
                        </a:spcBef>
                        <a:spcAft>
                          <a:spcPts val="0"/>
                        </a:spcAft>
                        <a:buNone/>
                      </a:pPr>
                      <a:r>
                        <a:rPr b="1" lang="en-GB" sz="1200">
                          <a:latin typeface="Tahoma"/>
                          <a:ea typeface="Tahoma"/>
                          <a:cs typeface="Tahoma"/>
                          <a:sym typeface="Tahoma"/>
                        </a:rPr>
                        <a:t>Spring 2</a:t>
                      </a:r>
                      <a:endParaRPr b="1" sz="1200">
                        <a:latin typeface="Tahoma"/>
                        <a:ea typeface="Tahoma"/>
                        <a:cs typeface="Tahoma"/>
                        <a:sym typeface="Tahoma"/>
                      </a:endParaRPr>
                    </a:p>
                  </a:txBody>
                  <a:tcPr marT="63500" marB="63500" marR="63500" marL="63500">
                    <a:solidFill>
                      <a:srgbClr val="D9EAD3"/>
                    </a:solidFill>
                  </a:tcPr>
                </a:tc>
                <a:tc>
                  <a:txBody>
                    <a:bodyPr/>
                    <a:lstStyle/>
                    <a:p>
                      <a:pPr indent="0" lvl="0" marL="0" rtl="0" algn="l">
                        <a:spcBef>
                          <a:spcPts val="0"/>
                        </a:spcBef>
                        <a:spcAft>
                          <a:spcPts val="0"/>
                        </a:spcAft>
                        <a:buNone/>
                      </a:pPr>
                      <a:r>
                        <a:rPr b="1" lang="en-GB" sz="1200">
                          <a:latin typeface="Tahoma"/>
                          <a:ea typeface="Tahoma"/>
                          <a:cs typeface="Tahoma"/>
                          <a:sym typeface="Tahoma"/>
                        </a:rPr>
                        <a:t>Summer 1</a:t>
                      </a:r>
                      <a:endParaRPr b="1" sz="1200">
                        <a:latin typeface="Tahoma"/>
                        <a:ea typeface="Tahoma"/>
                        <a:cs typeface="Tahoma"/>
                        <a:sym typeface="Tahoma"/>
                      </a:endParaRPr>
                    </a:p>
                  </a:txBody>
                  <a:tcPr marT="63500" marB="63500" marR="63500" marL="63500">
                    <a:solidFill>
                      <a:srgbClr val="FFF2CC"/>
                    </a:solidFill>
                  </a:tcPr>
                </a:tc>
                <a:tc>
                  <a:txBody>
                    <a:bodyPr/>
                    <a:lstStyle/>
                    <a:p>
                      <a:pPr indent="0" lvl="0" marL="0" rtl="0" algn="l">
                        <a:spcBef>
                          <a:spcPts val="0"/>
                        </a:spcBef>
                        <a:spcAft>
                          <a:spcPts val="0"/>
                        </a:spcAft>
                        <a:buNone/>
                      </a:pPr>
                      <a:r>
                        <a:rPr b="1" lang="en-GB" sz="1200">
                          <a:latin typeface="Tahoma"/>
                          <a:ea typeface="Tahoma"/>
                          <a:cs typeface="Tahoma"/>
                          <a:sym typeface="Tahoma"/>
                        </a:rPr>
                        <a:t>Summer 2</a:t>
                      </a:r>
                      <a:endParaRPr b="1" sz="1200">
                        <a:latin typeface="Tahoma"/>
                        <a:ea typeface="Tahoma"/>
                        <a:cs typeface="Tahoma"/>
                        <a:sym typeface="Tahoma"/>
                      </a:endParaRPr>
                    </a:p>
                  </a:txBody>
                  <a:tcPr marT="63500" marB="63500" marR="63500" marL="63500">
                    <a:solidFill>
                      <a:srgbClr val="FFF2CC"/>
                    </a:solidFill>
                  </a:tcPr>
                </a:tc>
              </a:tr>
              <a:tr h="580125">
                <a:tc>
                  <a:txBody>
                    <a:bodyPr/>
                    <a:lstStyle/>
                    <a:p>
                      <a:pPr indent="0" lvl="0" marL="0" rtl="0" algn="l">
                        <a:spcBef>
                          <a:spcPts val="0"/>
                        </a:spcBef>
                        <a:spcAft>
                          <a:spcPts val="0"/>
                        </a:spcAft>
                        <a:buNone/>
                      </a:pPr>
                      <a:r>
                        <a:rPr lang="en-GB" sz="1500">
                          <a:latin typeface="Amatic SC"/>
                          <a:ea typeface="Amatic SC"/>
                          <a:cs typeface="Amatic SC"/>
                          <a:sym typeface="Amatic SC"/>
                        </a:rPr>
                        <a:t>General themes</a:t>
                      </a:r>
                      <a:endParaRPr sz="1500">
                        <a:latin typeface="Amatic SC"/>
                        <a:ea typeface="Amatic SC"/>
                        <a:cs typeface="Amatic SC"/>
                        <a:sym typeface="Amatic SC"/>
                      </a:endParaRPr>
                    </a:p>
                  </a:txBody>
                  <a:tcPr marT="63500" marB="63500" marR="63500" marL="63500"/>
                </a:tc>
                <a:tc>
                  <a:txBody>
                    <a:bodyPr/>
                    <a:lstStyle/>
                    <a:p>
                      <a:pPr indent="0" lvl="0" marL="0" rtl="0" algn="l">
                        <a:spcBef>
                          <a:spcPts val="0"/>
                        </a:spcBef>
                        <a:spcAft>
                          <a:spcPts val="0"/>
                        </a:spcAft>
                        <a:buNone/>
                      </a:pPr>
                      <a:r>
                        <a:rPr b="1" lang="en-GB" sz="1300">
                          <a:latin typeface="Tahoma"/>
                          <a:ea typeface="Tahoma"/>
                          <a:cs typeface="Tahoma"/>
                          <a:sym typeface="Tahoma"/>
                        </a:rPr>
                        <a:t>All about Me!</a:t>
                      </a:r>
                      <a:endParaRPr b="1" sz="1300">
                        <a:latin typeface="Tahoma"/>
                        <a:ea typeface="Tahoma"/>
                        <a:cs typeface="Tahoma"/>
                        <a:sym typeface="Tahoma"/>
                      </a:endParaRPr>
                    </a:p>
                  </a:txBody>
                  <a:tcPr marT="63500" marB="63500" marR="63500" marL="63500">
                    <a:solidFill>
                      <a:srgbClr val="F4CCCC"/>
                    </a:solidFill>
                  </a:tcPr>
                </a:tc>
                <a:tc>
                  <a:txBody>
                    <a:bodyPr/>
                    <a:lstStyle/>
                    <a:p>
                      <a:pPr indent="0" lvl="0" marL="0" rtl="0" algn="l">
                        <a:spcBef>
                          <a:spcPts val="0"/>
                        </a:spcBef>
                        <a:spcAft>
                          <a:spcPts val="0"/>
                        </a:spcAft>
                        <a:buNone/>
                      </a:pPr>
                      <a:r>
                        <a:rPr b="1" lang="en-GB" sz="1300">
                          <a:latin typeface="Tahoma"/>
                          <a:ea typeface="Tahoma"/>
                          <a:cs typeface="Tahoma"/>
                          <a:sym typeface="Tahoma"/>
                        </a:rPr>
                        <a:t>Let’s celebrate!</a:t>
                      </a:r>
                      <a:endParaRPr b="1" sz="1300">
                        <a:latin typeface="Tahoma"/>
                        <a:ea typeface="Tahoma"/>
                        <a:cs typeface="Tahoma"/>
                        <a:sym typeface="Tahoma"/>
                      </a:endParaRPr>
                    </a:p>
                  </a:txBody>
                  <a:tcPr marT="63500" marB="63500" marR="63500" marL="63500">
                    <a:solidFill>
                      <a:srgbClr val="F4CCCC"/>
                    </a:solidFill>
                  </a:tcPr>
                </a:tc>
                <a:tc>
                  <a:txBody>
                    <a:bodyPr/>
                    <a:lstStyle/>
                    <a:p>
                      <a:pPr indent="0" lvl="0" marL="0" rtl="0" algn="l">
                        <a:spcBef>
                          <a:spcPts val="0"/>
                        </a:spcBef>
                        <a:spcAft>
                          <a:spcPts val="0"/>
                        </a:spcAft>
                        <a:buNone/>
                      </a:pPr>
                      <a:r>
                        <a:rPr b="1" lang="en-GB" sz="1300">
                          <a:latin typeface="Tahoma"/>
                          <a:ea typeface="Tahoma"/>
                          <a:cs typeface="Tahoma"/>
                          <a:sym typeface="Tahoma"/>
                        </a:rPr>
                        <a:t>Tell me a story</a:t>
                      </a:r>
                      <a:endParaRPr b="1" sz="1300">
                        <a:latin typeface="Tahoma"/>
                        <a:ea typeface="Tahoma"/>
                        <a:cs typeface="Tahoma"/>
                        <a:sym typeface="Tahoma"/>
                      </a:endParaRPr>
                    </a:p>
                  </a:txBody>
                  <a:tcPr marT="63500" marB="63500" marR="63500" marL="63500">
                    <a:solidFill>
                      <a:srgbClr val="D9EAD3"/>
                    </a:solidFill>
                  </a:tcPr>
                </a:tc>
                <a:tc>
                  <a:txBody>
                    <a:bodyPr/>
                    <a:lstStyle/>
                    <a:p>
                      <a:pPr indent="0" lvl="0" marL="0" rtl="0" algn="l">
                        <a:spcBef>
                          <a:spcPts val="0"/>
                        </a:spcBef>
                        <a:spcAft>
                          <a:spcPts val="0"/>
                        </a:spcAft>
                        <a:buNone/>
                      </a:pPr>
                      <a:r>
                        <a:rPr b="1" lang="en-GB" sz="1300">
                          <a:latin typeface="Tahoma"/>
                          <a:ea typeface="Tahoma"/>
                          <a:cs typeface="Tahoma"/>
                          <a:sym typeface="Tahoma"/>
                        </a:rPr>
                        <a:t>Where Am I ?</a:t>
                      </a:r>
                      <a:endParaRPr b="1" sz="1300">
                        <a:latin typeface="Tahoma"/>
                        <a:ea typeface="Tahoma"/>
                        <a:cs typeface="Tahoma"/>
                        <a:sym typeface="Tahoma"/>
                      </a:endParaRPr>
                    </a:p>
                  </a:txBody>
                  <a:tcPr marT="63500" marB="63500" marR="63500" marL="63500">
                    <a:solidFill>
                      <a:srgbClr val="D9EAD3"/>
                    </a:solidFill>
                  </a:tcPr>
                </a:tc>
                <a:tc>
                  <a:txBody>
                    <a:bodyPr/>
                    <a:lstStyle/>
                    <a:p>
                      <a:pPr indent="0" lvl="0" marL="0" rtl="0" algn="l">
                        <a:spcBef>
                          <a:spcPts val="0"/>
                        </a:spcBef>
                        <a:spcAft>
                          <a:spcPts val="0"/>
                        </a:spcAft>
                        <a:buNone/>
                      </a:pPr>
                      <a:r>
                        <a:rPr b="1" lang="en-GB" sz="1300">
                          <a:latin typeface="Tahoma"/>
                          <a:ea typeface="Tahoma"/>
                          <a:cs typeface="Tahoma"/>
                          <a:sym typeface="Tahoma"/>
                        </a:rPr>
                        <a:t>Growing</a:t>
                      </a:r>
                      <a:r>
                        <a:rPr b="1" lang="en-GB" sz="1300">
                          <a:latin typeface="Tahoma"/>
                          <a:ea typeface="Tahoma"/>
                          <a:cs typeface="Tahoma"/>
                          <a:sym typeface="Tahoma"/>
                        </a:rPr>
                        <a:t> away</a:t>
                      </a:r>
                      <a:endParaRPr b="1" sz="1300">
                        <a:latin typeface="Tahoma"/>
                        <a:ea typeface="Tahoma"/>
                        <a:cs typeface="Tahoma"/>
                        <a:sym typeface="Tahoma"/>
                      </a:endParaRPr>
                    </a:p>
                  </a:txBody>
                  <a:tcPr marT="63500" marB="63500" marR="63500" marL="63500">
                    <a:solidFill>
                      <a:srgbClr val="FFF2CC"/>
                    </a:solidFill>
                  </a:tcPr>
                </a:tc>
                <a:tc>
                  <a:txBody>
                    <a:bodyPr/>
                    <a:lstStyle/>
                    <a:p>
                      <a:pPr indent="0" lvl="0" marL="0" rtl="0" algn="l">
                        <a:spcBef>
                          <a:spcPts val="0"/>
                        </a:spcBef>
                        <a:spcAft>
                          <a:spcPts val="0"/>
                        </a:spcAft>
                        <a:buNone/>
                      </a:pPr>
                      <a:r>
                        <a:rPr b="1" lang="en-GB" sz="1300">
                          <a:latin typeface="Tahoma"/>
                          <a:ea typeface="Tahoma"/>
                          <a:cs typeface="Tahoma"/>
                          <a:sym typeface="Tahoma"/>
                        </a:rPr>
                        <a:t>Going Away</a:t>
                      </a:r>
                      <a:endParaRPr b="1" sz="1300">
                        <a:latin typeface="Tahoma"/>
                        <a:ea typeface="Tahoma"/>
                        <a:cs typeface="Tahoma"/>
                        <a:sym typeface="Tahoma"/>
                      </a:endParaRPr>
                    </a:p>
                  </a:txBody>
                  <a:tcPr marT="63500" marB="63500" marR="63500" marL="63500">
                    <a:solidFill>
                      <a:srgbClr val="FFF2CC"/>
                    </a:solidFill>
                  </a:tcPr>
                </a:tc>
              </a:tr>
              <a:tr h="1244625">
                <a:tc rowSpan="2">
                  <a:txBody>
                    <a:bodyPr/>
                    <a:lstStyle/>
                    <a:p>
                      <a:pPr indent="0" lvl="0" marL="0" rtl="0" algn="l">
                        <a:spcBef>
                          <a:spcPts val="0"/>
                        </a:spcBef>
                        <a:spcAft>
                          <a:spcPts val="0"/>
                        </a:spcAft>
                        <a:buNone/>
                      </a:pPr>
                      <a:r>
                        <a:rPr lang="en-GB" sz="2900">
                          <a:latin typeface="Amatic SC"/>
                          <a:ea typeface="Amatic SC"/>
                          <a:cs typeface="Amatic SC"/>
                          <a:sym typeface="Amatic SC"/>
                        </a:rPr>
                        <a:t>COET&amp;L</a:t>
                      </a:r>
                      <a:endParaRPr sz="2900">
                        <a:latin typeface="Amatic SC"/>
                        <a:ea typeface="Amatic SC"/>
                        <a:cs typeface="Amatic SC"/>
                        <a:sym typeface="Amatic SC"/>
                      </a:endParaRPr>
                    </a:p>
                    <a:p>
                      <a:pPr indent="0" lvl="0" marL="0" rtl="0" algn="l">
                        <a:spcBef>
                          <a:spcPts val="0"/>
                        </a:spcBef>
                        <a:spcAft>
                          <a:spcPts val="0"/>
                        </a:spcAft>
                        <a:buNone/>
                      </a:pPr>
                      <a:r>
                        <a:t/>
                      </a:r>
                      <a:endParaRPr sz="2000">
                        <a:latin typeface="Amatic SC"/>
                        <a:ea typeface="Amatic SC"/>
                        <a:cs typeface="Amatic SC"/>
                        <a:sym typeface="Amatic SC"/>
                      </a:endParaRPr>
                    </a:p>
                    <a:p>
                      <a:pPr indent="0" lvl="0" marL="0" rtl="0" algn="l">
                        <a:spcBef>
                          <a:spcPts val="0"/>
                        </a:spcBef>
                        <a:spcAft>
                          <a:spcPts val="0"/>
                        </a:spcAft>
                        <a:buNone/>
                      </a:pPr>
                      <a:r>
                        <a:t/>
                      </a:r>
                      <a:endParaRPr sz="2000">
                        <a:latin typeface="Amatic SC"/>
                        <a:ea typeface="Amatic SC"/>
                        <a:cs typeface="Amatic SC"/>
                        <a:sym typeface="Amatic SC"/>
                      </a:endParaRPr>
                    </a:p>
                    <a:p>
                      <a:pPr indent="0" lvl="0" marL="0" rtl="0" algn="l">
                        <a:spcBef>
                          <a:spcPts val="0"/>
                        </a:spcBef>
                        <a:spcAft>
                          <a:spcPts val="0"/>
                        </a:spcAft>
                        <a:buNone/>
                      </a:pPr>
                      <a:r>
                        <a:t/>
                      </a:r>
                      <a:endParaRPr sz="2000">
                        <a:latin typeface="Amatic SC"/>
                        <a:ea typeface="Amatic SC"/>
                        <a:cs typeface="Amatic SC"/>
                        <a:sym typeface="Amatic SC"/>
                      </a:endParaRPr>
                    </a:p>
                    <a:p>
                      <a:pPr indent="0" lvl="0" marL="0" rtl="0" algn="l">
                        <a:spcBef>
                          <a:spcPts val="0"/>
                        </a:spcBef>
                        <a:spcAft>
                          <a:spcPts val="0"/>
                        </a:spcAft>
                        <a:buNone/>
                      </a:pPr>
                      <a:r>
                        <a:t/>
                      </a:r>
                      <a:endParaRPr sz="2000">
                        <a:latin typeface="Amatic SC"/>
                        <a:ea typeface="Amatic SC"/>
                        <a:cs typeface="Amatic SC"/>
                        <a:sym typeface="Amatic SC"/>
                      </a:endParaRPr>
                    </a:p>
                    <a:p>
                      <a:pPr indent="0" lvl="0" marL="0" rtl="0" algn="l">
                        <a:spcBef>
                          <a:spcPts val="0"/>
                        </a:spcBef>
                        <a:spcAft>
                          <a:spcPts val="0"/>
                        </a:spcAft>
                        <a:buNone/>
                      </a:pPr>
                      <a:r>
                        <a:t/>
                      </a:r>
                      <a:endParaRPr sz="2000">
                        <a:latin typeface="Amatic SC"/>
                        <a:ea typeface="Amatic SC"/>
                        <a:cs typeface="Amatic SC"/>
                        <a:sym typeface="Amatic SC"/>
                      </a:endParaRPr>
                    </a:p>
                    <a:p>
                      <a:pPr indent="0" lvl="0" marL="0" rtl="0" algn="l">
                        <a:spcBef>
                          <a:spcPts val="0"/>
                        </a:spcBef>
                        <a:spcAft>
                          <a:spcPts val="0"/>
                        </a:spcAft>
                        <a:buNone/>
                      </a:pPr>
                      <a:r>
                        <a:t/>
                      </a:r>
                      <a:endParaRPr sz="2000">
                        <a:latin typeface="Amatic SC"/>
                        <a:ea typeface="Amatic SC"/>
                        <a:cs typeface="Amatic SC"/>
                        <a:sym typeface="Amatic SC"/>
                      </a:endParaRPr>
                    </a:p>
                    <a:p>
                      <a:pPr indent="0" lvl="0" marL="0" rtl="0" algn="l">
                        <a:spcBef>
                          <a:spcPts val="0"/>
                        </a:spcBef>
                        <a:spcAft>
                          <a:spcPts val="0"/>
                        </a:spcAft>
                        <a:buNone/>
                      </a:pPr>
                      <a:r>
                        <a:t/>
                      </a:r>
                      <a:endParaRPr sz="2000">
                        <a:latin typeface="Amatic SC"/>
                        <a:ea typeface="Amatic SC"/>
                        <a:cs typeface="Amatic SC"/>
                        <a:sym typeface="Amatic SC"/>
                      </a:endParaRPr>
                    </a:p>
                    <a:p>
                      <a:pPr indent="0" lvl="0" marL="0" rtl="0" algn="l">
                        <a:spcBef>
                          <a:spcPts val="0"/>
                        </a:spcBef>
                        <a:spcAft>
                          <a:spcPts val="0"/>
                        </a:spcAft>
                        <a:buNone/>
                      </a:pPr>
                      <a:r>
                        <a:rPr lang="en-GB" sz="2000">
                          <a:latin typeface="Amatic SC"/>
                          <a:ea typeface="Amatic SC"/>
                          <a:cs typeface="Amatic SC"/>
                          <a:sym typeface="Amatic SC"/>
                        </a:rPr>
                        <a:t>overArching Principles</a:t>
                      </a:r>
                      <a:endParaRPr sz="2000">
                        <a:latin typeface="Amatic SC"/>
                        <a:ea typeface="Amatic SC"/>
                        <a:cs typeface="Amatic SC"/>
                        <a:sym typeface="Amatic SC"/>
                      </a:endParaRPr>
                    </a:p>
                  </a:txBody>
                  <a:tcPr marT="63500" marB="63500" marR="63500" marL="63500"/>
                </a:tc>
                <a:tc gridSpan="6">
                  <a:txBody>
                    <a:bodyPr/>
                    <a:lstStyle/>
                    <a:p>
                      <a:pPr indent="0" lvl="0" marL="0" rtl="0" algn="ctr">
                        <a:spcBef>
                          <a:spcPts val="0"/>
                        </a:spcBef>
                        <a:spcAft>
                          <a:spcPts val="0"/>
                        </a:spcAft>
                        <a:buNone/>
                      </a:pPr>
                      <a:r>
                        <a:rPr b="1" lang="en-GB" sz="1000" u="sng">
                          <a:solidFill>
                            <a:srgbClr val="9900FF"/>
                          </a:solidFill>
                        </a:rPr>
                        <a:t>Characteristics of Effective  tTaching &amp; Learning</a:t>
                      </a:r>
                      <a:endParaRPr b="1" sz="1000" u="sng">
                        <a:solidFill>
                          <a:srgbClr val="9900FF"/>
                        </a:solidFill>
                      </a:endParaRPr>
                    </a:p>
                    <a:p>
                      <a:pPr indent="0" lvl="0" marL="0" rtl="0" algn="l">
                        <a:spcBef>
                          <a:spcPts val="0"/>
                        </a:spcBef>
                        <a:spcAft>
                          <a:spcPts val="0"/>
                        </a:spcAft>
                        <a:buNone/>
                      </a:pPr>
                      <a:r>
                        <a:rPr lang="en-GB" sz="1000">
                          <a:solidFill>
                            <a:srgbClr val="9900FF"/>
                          </a:solidFill>
                        </a:rPr>
                        <a:t>Playing and exploring</a:t>
                      </a:r>
                      <a:r>
                        <a:rPr lang="en-GB" sz="1000"/>
                        <a:t> - Children investigate and experience things, and ‘have a go’. Children who actively participate in their own play develop a larger store of information and experiences to draw on which positively supports their learning </a:t>
                      </a:r>
                      <a:endParaRPr sz="1000"/>
                    </a:p>
                    <a:p>
                      <a:pPr indent="0" lvl="0" marL="0" rtl="0" algn="l">
                        <a:spcBef>
                          <a:spcPts val="0"/>
                        </a:spcBef>
                        <a:spcAft>
                          <a:spcPts val="0"/>
                        </a:spcAft>
                        <a:buNone/>
                      </a:pPr>
                      <a:r>
                        <a:rPr lang="en-GB" sz="1000">
                          <a:solidFill>
                            <a:srgbClr val="9900FF"/>
                          </a:solidFill>
                        </a:rPr>
                        <a:t>Active learning:</a:t>
                      </a:r>
                      <a:r>
                        <a:rPr lang="en-GB" sz="1000"/>
                        <a:t> - Children concentrate and keep on trying if they encounter difficulties. They are proud of their own achievements. For children to develop into self-regulating, lifelong learners they are required to take ownership, accept challenges and learn persistence. </a:t>
                      </a:r>
                      <a:endParaRPr sz="1000"/>
                    </a:p>
                    <a:p>
                      <a:pPr indent="0" lvl="0" marL="0" rtl="0" algn="l">
                        <a:spcBef>
                          <a:spcPts val="0"/>
                        </a:spcBef>
                        <a:spcAft>
                          <a:spcPts val="0"/>
                        </a:spcAft>
                        <a:buNone/>
                      </a:pPr>
                      <a:r>
                        <a:rPr lang="en-GB" sz="1000">
                          <a:solidFill>
                            <a:srgbClr val="9900FF"/>
                          </a:solidFill>
                        </a:rPr>
                        <a:t>Creating and thinking critically: </a:t>
                      </a:r>
                      <a:r>
                        <a:rPr lang="en-GB" sz="1000"/>
                        <a:t>- Children develop their own ideas and make links between these ideas. They think flexibly and rationally, drawing on previous experiences which help them to solve problems and reach conclusions.</a:t>
                      </a:r>
                      <a:endParaRPr sz="1000"/>
                    </a:p>
                    <a:p>
                      <a:pPr indent="0" lvl="0" marL="0" rtl="0" algn="l">
                        <a:spcBef>
                          <a:spcPts val="0"/>
                        </a:spcBef>
                        <a:spcAft>
                          <a:spcPts val="0"/>
                        </a:spcAft>
                        <a:buNone/>
                      </a:pPr>
                      <a:r>
                        <a:t/>
                      </a:r>
                      <a:endParaRPr sz="1000"/>
                    </a:p>
                  </a:txBody>
                  <a:tcPr marT="63500" marB="63500" marR="63500" marL="63500"/>
                </a:tc>
                <a:tc hMerge="1"/>
                <a:tc hMerge="1"/>
                <a:tc hMerge="1"/>
                <a:tc hMerge="1"/>
                <a:tc hMerge="1"/>
              </a:tr>
              <a:tr h="1924950">
                <a:tc vMerge="1"/>
                <a:tc gridSpan="6">
                  <a:txBody>
                    <a:bodyPr/>
                    <a:lstStyle/>
                    <a:p>
                      <a:pPr indent="0" lvl="0" marL="0" rtl="0" algn="l">
                        <a:spcBef>
                          <a:spcPts val="0"/>
                        </a:spcBef>
                        <a:spcAft>
                          <a:spcPts val="0"/>
                        </a:spcAft>
                        <a:buNone/>
                      </a:pPr>
                      <a:r>
                        <a:rPr lang="en-GB" sz="900">
                          <a:solidFill>
                            <a:srgbClr val="9900FF"/>
                          </a:solidFill>
                        </a:rPr>
                        <a:t>Unique Child</a:t>
                      </a:r>
                      <a:r>
                        <a:rPr lang="en-GB" sz="900"/>
                        <a:t>: Every child is unique and has the potential to be resilient, capable, confident and self-assured.</a:t>
                      </a:r>
                      <a:endParaRPr sz="900"/>
                    </a:p>
                    <a:p>
                      <a:pPr indent="0" lvl="0" marL="0" rtl="0" algn="l">
                        <a:spcBef>
                          <a:spcPts val="0"/>
                        </a:spcBef>
                        <a:spcAft>
                          <a:spcPts val="0"/>
                        </a:spcAft>
                        <a:buNone/>
                      </a:pPr>
                      <a:r>
                        <a:rPr lang="en-GB" sz="900"/>
                        <a:t> </a:t>
                      </a:r>
                      <a:r>
                        <a:rPr lang="en-GB" sz="900">
                          <a:solidFill>
                            <a:srgbClr val="9900FF"/>
                          </a:solidFill>
                        </a:rPr>
                        <a:t>Positive Relationships:</a:t>
                      </a:r>
                      <a:r>
                        <a:rPr lang="en-GB" sz="900"/>
                        <a:t> Children flourish with warm, strong &amp; positive partnerships between all staff and parents/carers. This promotes independence across the EYFS curriculum. Children and practitioners are NOT alone – embrace each community. </a:t>
                      </a:r>
                      <a:endParaRPr sz="900"/>
                    </a:p>
                    <a:p>
                      <a:pPr indent="0" lvl="0" marL="0" rtl="0" algn="l">
                        <a:spcBef>
                          <a:spcPts val="0"/>
                        </a:spcBef>
                        <a:spcAft>
                          <a:spcPts val="0"/>
                        </a:spcAft>
                        <a:buNone/>
                      </a:pPr>
                      <a:r>
                        <a:rPr lang="en-GB" sz="900">
                          <a:solidFill>
                            <a:srgbClr val="9900FF"/>
                          </a:solidFill>
                        </a:rPr>
                        <a:t>Enabling environments:</a:t>
                      </a:r>
                      <a:r>
                        <a:rPr lang="en-GB" sz="900"/>
                        <a:t> Children learn and develop well in safe and secure environments where routines are established and where adults respond to their individual needs and passions and help them to build upon their learning over time.</a:t>
                      </a:r>
                      <a:endParaRPr sz="900"/>
                    </a:p>
                    <a:p>
                      <a:pPr indent="0" lvl="0" marL="0" rtl="0" algn="l">
                        <a:spcBef>
                          <a:spcPts val="0"/>
                        </a:spcBef>
                        <a:spcAft>
                          <a:spcPts val="0"/>
                        </a:spcAft>
                        <a:buNone/>
                      </a:pPr>
                      <a:r>
                        <a:rPr lang="en-GB" sz="900">
                          <a:solidFill>
                            <a:srgbClr val="9900FF"/>
                          </a:solidFill>
                        </a:rPr>
                        <a:t>Learning and Development: </a:t>
                      </a:r>
                      <a:r>
                        <a:rPr lang="en-GB" sz="900"/>
                        <a:t>Children develop and learn at different rates (not in different ways as it stated 2017). We must be aware of children who need greater support than others. PLAY: At HNTPS  we understand that children learn best when they are absorbed, interested and active. We understand that active learning involves other children, adults, objects, ideas, stimuli and events that aim to engage and involve children for sustained periods. We believe that Early Years education should be as practical as possible and therefore , we are proud that our EYFS setting has an underlying ethos of ‘Learning through play’. </a:t>
                      </a:r>
                      <a:endParaRPr sz="900"/>
                    </a:p>
                    <a:p>
                      <a:pPr indent="0" lvl="0" marL="0" rtl="0" algn="l">
                        <a:spcBef>
                          <a:spcPts val="0"/>
                        </a:spcBef>
                        <a:spcAft>
                          <a:spcPts val="0"/>
                        </a:spcAft>
                        <a:buNone/>
                      </a:pPr>
                      <a:r>
                        <a:t/>
                      </a:r>
                      <a:endParaRPr sz="900"/>
                    </a:p>
                    <a:p>
                      <a:pPr indent="0" lvl="0" marL="0" rtl="0" algn="l">
                        <a:spcBef>
                          <a:spcPts val="0"/>
                        </a:spcBef>
                        <a:spcAft>
                          <a:spcPts val="0"/>
                        </a:spcAft>
                        <a:buNone/>
                      </a:pPr>
                      <a:r>
                        <a:rPr lang="en-GB" sz="900"/>
                        <a:t>PLAY is essential for children’s development across all areas. Play builds on children’s confidence as they learn to explore, to relate to others around them and develop relationships , set their own goals and solve problems. Children learn by leading their own play and by taking part in play which is guided by adults.’.</a:t>
                      </a:r>
                      <a:endParaRPr sz="900"/>
                    </a:p>
                    <a:p>
                      <a:pPr indent="0" lvl="0" marL="0" rtl="0" algn="ctr">
                        <a:spcBef>
                          <a:spcPts val="0"/>
                        </a:spcBef>
                        <a:spcAft>
                          <a:spcPts val="0"/>
                        </a:spcAft>
                        <a:buNone/>
                      </a:pPr>
                      <a:r>
                        <a:rPr lang="en-GB" sz="900"/>
                        <a:t> </a:t>
                      </a:r>
                      <a:r>
                        <a:rPr b="1" lang="en-GB" sz="1100"/>
                        <a:t>We will ensure that all children learn and develop well and are kept healthy and safe at ALL times. </a:t>
                      </a:r>
                      <a:r>
                        <a:rPr lang="en-GB" sz="2100"/>
                        <a:t> </a:t>
                      </a:r>
                      <a:endParaRPr sz="2100"/>
                    </a:p>
                  </a:txBody>
                  <a:tcPr marT="63500" marB="63500" marR="63500" marL="63500"/>
                </a:tc>
                <a:tc hMerge="1"/>
                <a:tc hMerge="1"/>
                <a:tc hMerge="1"/>
                <a:tc hMerge="1"/>
                <a:tc hMerge="1"/>
              </a:tr>
            </a:tbl>
          </a:graphicData>
        </a:graphic>
      </p:graphicFrame>
      <p:sp>
        <p:nvSpPr>
          <p:cNvPr id="106" name="Google Shape;106;p21"/>
          <p:cNvSpPr txBox="1"/>
          <p:nvPr/>
        </p:nvSpPr>
        <p:spPr>
          <a:xfrm>
            <a:off x="2259700" y="5692125"/>
            <a:ext cx="4764000" cy="7140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GB" sz="2500">
                <a:latin typeface="Amatic SC"/>
                <a:ea typeface="Amatic SC"/>
                <a:cs typeface="Amatic SC"/>
                <a:sym typeface="Amatic SC"/>
              </a:rPr>
              <a:t>Reception Long term Plan 2021 -22</a:t>
            </a:r>
            <a:endParaRPr sz="2500">
              <a:latin typeface="Amatic SC"/>
              <a:ea typeface="Amatic SC"/>
              <a:cs typeface="Amatic SC"/>
              <a:sym typeface="Amatic SC"/>
            </a:endParaRPr>
          </a:p>
        </p:txBody>
      </p:sp>
      <p:pic>
        <p:nvPicPr>
          <p:cNvPr id="107" name="Google Shape;107;p21"/>
          <p:cNvPicPr preferRelativeResize="0"/>
          <p:nvPr/>
        </p:nvPicPr>
        <p:blipFill>
          <a:blip r:embed="rId3">
            <a:alphaModFix/>
          </a:blip>
          <a:stretch>
            <a:fillRect/>
          </a:stretch>
        </p:blipFill>
        <p:spPr>
          <a:xfrm flipH="1">
            <a:off x="235990" y="2767000"/>
            <a:ext cx="864637" cy="714001"/>
          </a:xfrm>
          <a:prstGeom prst="rect">
            <a:avLst/>
          </a:prstGeom>
          <a:noFill/>
          <a:ln>
            <a:noFill/>
          </a:ln>
        </p:spPr>
      </p:pic>
      <p:pic>
        <p:nvPicPr>
          <p:cNvPr id="108" name="Google Shape;108;p21"/>
          <p:cNvPicPr preferRelativeResize="0"/>
          <p:nvPr/>
        </p:nvPicPr>
        <p:blipFill>
          <a:blip r:embed="rId4">
            <a:alphaModFix/>
          </a:blip>
          <a:stretch>
            <a:fillRect/>
          </a:stretch>
        </p:blipFill>
        <p:spPr>
          <a:xfrm>
            <a:off x="389388" y="1763100"/>
            <a:ext cx="557850" cy="5578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112" name="Shape 112"/>
        <p:cNvGrpSpPr/>
        <p:nvPr/>
      </p:nvGrpSpPr>
      <p:grpSpPr>
        <a:xfrm>
          <a:off x="0" y="0"/>
          <a:ext cx="0" cy="0"/>
          <a:chOff x="0" y="0"/>
          <a:chExt cx="0" cy="0"/>
        </a:xfrm>
      </p:grpSpPr>
      <p:graphicFrame>
        <p:nvGraphicFramePr>
          <p:cNvPr id="113" name="Google Shape;113;p22"/>
          <p:cNvGraphicFramePr/>
          <p:nvPr/>
        </p:nvGraphicFramePr>
        <p:xfrm>
          <a:off x="475313" y="189725"/>
          <a:ext cx="3000000" cy="3000000"/>
        </p:xfrm>
        <a:graphic>
          <a:graphicData uri="http://schemas.openxmlformats.org/drawingml/2006/table">
            <a:tbl>
              <a:tblPr>
                <a:noFill/>
                <a:tableStyleId>{E283AD34-2175-4E7F-8533-8348D7F7C70C}</a:tableStyleId>
              </a:tblPr>
              <a:tblGrid>
                <a:gridCol w="1145950"/>
                <a:gridCol w="1145950"/>
                <a:gridCol w="1145950"/>
                <a:gridCol w="1145950"/>
                <a:gridCol w="1145950"/>
                <a:gridCol w="1145950"/>
                <a:gridCol w="1317675"/>
              </a:tblGrid>
              <a:tr h="410575">
                <a:tc>
                  <a:txBody>
                    <a:bodyPr/>
                    <a:lstStyle/>
                    <a:p>
                      <a:pPr indent="0" lvl="0" marL="0" rtl="0" algn="l">
                        <a:spcBef>
                          <a:spcPts val="0"/>
                        </a:spcBef>
                        <a:spcAft>
                          <a:spcPts val="0"/>
                        </a:spcAft>
                        <a:buNone/>
                      </a:pPr>
                      <a:r>
                        <a:t/>
                      </a:r>
                      <a:endParaRPr sz="2300">
                        <a:latin typeface="Amatic SC"/>
                        <a:ea typeface="Amatic SC"/>
                        <a:cs typeface="Amatic SC"/>
                        <a:sym typeface="Amatic SC"/>
                      </a:endParaRPr>
                    </a:p>
                  </a:txBody>
                  <a:tcPr marT="63500" marB="63500" marR="63500" marL="63500"/>
                </a:tc>
                <a:tc>
                  <a:txBody>
                    <a:bodyPr/>
                    <a:lstStyle/>
                    <a:p>
                      <a:pPr indent="0" lvl="0" marL="0" rtl="0" algn="l">
                        <a:spcBef>
                          <a:spcPts val="0"/>
                        </a:spcBef>
                        <a:spcAft>
                          <a:spcPts val="0"/>
                        </a:spcAft>
                        <a:buNone/>
                      </a:pPr>
                      <a:r>
                        <a:rPr b="1" lang="en-GB" sz="1300">
                          <a:latin typeface="Amatic SC"/>
                          <a:ea typeface="Amatic SC"/>
                          <a:cs typeface="Amatic SC"/>
                          <a:sym typeface="Amatic SC"/>
                        </a:rPr>
                        <a:t>Autumn 1</a:t>
                      </a:r>
                      <a:endParaRPr b="1" sz="1300">
                        <a:latin typeface="Amatic SC"/>
                        <a:ea typeface="Amatic SC"/>
                        <a:cs typeface="Amatic SC"/>
                        <a:sym typeface="Amatic SC"/>
                      </a:endParaRPr>
                    </a:p>
                  </a:txBody>
                  <a:tcPr marT="63500" marB="63500" marR="63500" marL="63500">
                    <a:solidFill>
                      <a:srgbClr val="F4CCCC"/>
                    </a:solidFill>
                  </a:tcPr>
                </a:tc>
                <a:tc>
                  <a:txBody>
                    <a:bodyPr/>
                    <a:lstStyle/>
                    <a:p>
                      <a:pPr indent="0" lvl="0" marL="0" rtl="0" algn="l">
                        <a:spcBef>
                          <a:spcPts val="0"/>
                        </a:spcBef>
                        <a:spcAft>
                          <a:spcPts val="0"/>
                        </a:spcAft>
                        <a:buNone/>
                      </a:pPr>
                      <a:r>
                        <a:rPr b="1" lang="en-GB" sz="1300">
                          <a:latin typeface="Amatic SC"/>
                          <a:ea typeface="Amatic SC"/>
                          <a:cs typeface="Amatic SC"/>
                          <a:sym typeface="Amatic SC"/>
                        </a:rPr>
                        <a:t>Autumn 2</a:t>
                      </a:r>
                      <a:endParaRPr b="1" sz="1300">
                        <a:latin typeface="Amatic SC"/>
                        <a:ea typeface="Amatic SC"/>
                        <a:cs typeface="Amatic SC"/>
                        <a:sym typeface="Amatic SC"/>
                      </a:endParaRPr>
                    </a:p>
                  </a:txBody>
                  <a:tcPr marT="63500" marB="63500" marR="63500" marL="63500">
                    <a:solidFill>
                      <a:srgbClr val="F4CCCC"/>
                    </a:solidFill>
                  </a:tcPr>
                </a:tc>
                <a:tc>
                  <a:txBody>
                    <a:bodyPr/>
                    <a:lstStyle/>
                    <a:p>
                      <a:pPr indent="0" lvl="0" marL="0" rtl="0" algn="l">
                        <a:spcBef>
                          <a:spcPts val="0"/>
                        </a:spcBef>
                        <a:spcAft>
                          <a:spcPts val="0"/>
                        </a:spcAft>
                        <a:buNone/>
                      </a:pPr>
                      <a:r>
                        <a:rPr b="1" lang="en-GB" sz="1300">
                          <a:latin typeface="Amatic SC"/>
                          <a:ea typeface="Amatic SC"/>
                          <a:cs typeface="Amatic SC"/>
                          <a:sym typeface="Amatic SC"/>
                        </a:rPr>
                        <a:t>Spring 1</a:t>
                      </a:r>
                      <a:endParaRPr b="1" sz="1300">
                        <a:latin typeface="Amatic SC"/>
                        <a:ea typeface="Amatic SC"/>
                        <a:cs typeface="Amatic SC"/>
                        <a:sym typeface="Amatic SC"/>
                      </a:endParaRPr>
                    </a:p>
                  </a:txBody>
                  <a:tcPr marT="63500" marB="63500" marR="63500" marL="63500">
                    <a:solidFill>
                      <a:srgbClr val="D9EAD3"/>
                    </a:solidFill>
                  </a:tcPr>
                </a:tc>
                <a:tc>
                  <a:txBody>
                    <a:bodyPr/>
                    <a:lstStyle/>
                    <a:p>
                      <a:pPr indent="0" lvl="0" marL="0" rtl="0" algn="l">
                        <a:spcBef>
                          <a:spcPts val="0"/>
                        </a:spcBef>
                        <a:spcAft>
                          <a:spcPts val="0"/>
                        </a:spcAft>
                        <a:buNone/>
                      </a:pPr>
                      <a:r>
                        <a:rPr b="1" lang="en-GB" sz="1300">
                          <a:latin typeface="Amatic SC"/>
                          <a:ea typeface="Amatic SC"/>
                          <a:cs typeface="Amatic SC"/>
                          <a:sym typeface="Amatic SC"/>
                        </a:rPr>
                        <a:t>Spring 2</a:t>
                      </a:r>
                      <a:endParaRPr b="1" sz="1300">
                        <a:latin typeface="Amatic SC"/>
                        <a:ea typeface="Amatic SC"/>
                        <a:cs typeface="Amatic SC"/>
                        <a:sym typeface="Amatic SC"/>
                      </a:endParaRPr>
                    </a:p>
                  </a:txBody>
                  <a:tcPr marT="63500" marB="63500" marR="63500" marL="63500">
                    <a:solidFill>
                      <a:srgbClr val="D9EAD3"/>
                    </a:solidFill>
                  </a:tcPr>
                </a:tc>
                <a:tc>
                  <a:txBody>
                    <a:bodyPr/>
                    <a:lstStyle/>
                    <a:p>
                      <a:pPr indent="0" lvl="0" marL="0" rtl="0" algn="l">
                        <a:spcBef>
                          <a:spcPts val="0"/>
                        </a:spcBef>
                        <a:spcAft>
                          <a:spcPts val="0"/>
                        </a:spcAft>
                        <a:buNone/>
                      </a:pPr>
                      <a:r>
                        <a:rPr b="1" lang="en-GB" sz="1300">
                          <a:latin typeface="Amatic SC"/>
                          <a:ea typeface="Amatic SC"/>
                          <a:cs typeface="Amatic SC"/>
                          <a:sym typeface="Amatic SC"/>
                        </a:rPr>
                        <a:t>Summer 1</a:t>
                      </a:r>
                      <a:endParaRPr b="1" sz="1300">
                        <a:latin typeface="Amatic SC"/>
                        <a:ea typeface="Amatic SC"/>
                        <a:cs typeface="Amatic SC"/>
                        <a:sym typeface="Amatic SC"/>
                      </a:endParaRPr>
                    </a:p>
                  </a:txBody>
                  <a:tcPr marT="63500" marB="63500" marR="63500" marL="63500">
                    <a:solidFill>
                      <a:srgbClr val="FFF2CC"/>
                    </a:solidFill>
                  </a:tcPr>
                </a:tc>
                <a:tc>
                  <a:txBody>
                    <a:bodyPr/>
                    <a:lstStyle/>
                    <a:p>
                      <a:pPr indent="0" lvl="0" marL="0" rtl="0" algn="l">
                        <a:spcBef>
                          <a:spcPts val="0"/>
                        </a:spcBef>
                        <a:spcAft>
                          <a:spcPts val="0"/>
                        </a:spcAft>
                        <a:buNone/>
                      </a:pPr>
                      <a:r>
                        <a:rPr b="1" lang="en-GB" sz="1300">
                          <a:latin typeface="Amatic SC"/>
                          <a:ea typeface="Amatic SC"/>
                          <a:cs typeface="Amatic SC"/>
                          <a:sym typeface="Amatic SC"/>
                        </a:rPr>
                        <a:t>Summer 2</a:t>
                      </a:r>
                      <a:endParaRPr b="1" sz="1300">
                        <a:latin typeface="Amatic SC"/>
                        <a:ea typeface="Amatic SC"/>
                        <a:cs typeface="Amatic SC"/>
                        <a:sym typeface="Amatic SC"/>
                      </a:endParaRPr>
                    </a:p>
                  </a:txBody>
                  <a:tcPr marT="63500" marB="63500" marR="63500" marL="63500">
                    <a:solidFill>
                      <a:srgbClr val="FFF2CC"/>
                    </a:solidFill>
                  </a:tcPr>
                </a:tc>
              </a:tr>
              <a:tr h="327875">
                <a:tc>
                  <a:txBody>
                    <a:bodyPr/>
                    <a:lstStyle/>
                    <a:p>
                      <a:pPr indent="0" lvl="0" marL="0" rtl="0" algn="l">
                        <a:spcBef>
                          <a:spcPts val="0"/>
                        </a:spcBef>
                        <a:spcAft>
                          <a:spcPts val="0"/>
                        </a:spcAft>
                        <a:buNone/>
                      </a:pPr>
                      <a:r>
                        <a:rPr b="1" lang="en-GB" sz="1500">
                          <a:latin typeface="Amatic SC"/>
                          <a:ea typeface="Amatic SC"/>
                          <a:cs typeface="Amatic SC"/>
                          <a:sym typeface="Amatic SC"/>
                        </a:rPr>
                        <a:t>General themes</a:t>
                      </a:r>
                      <a:endParaRPr b="1" sz="1500">
                        <a:latin typeface="Amatic SC"/>
                        <a:ea typeface="Amatic SC"/>
                        <a:cs typeface="Amatic SC"/>
                        <a:sym typeface="Amatic SC"/>
                      </a:endParaRPr>
                    </a:p>
                    <a:p>
                      <a:pPr indent="0" lvl="0" marL="0" rtl="0" algn="l">
                        <a:lnSpc>
                          <a:spcPct val="115000"/>
                        </a:lnSpc>
                        <a:spcBef>
                          <a:spcPts val="1200"/>
                        </a:spcBef>
                        <a:spcAft>
                          <a:spcPts val="0"/>
                        </a:spcAft>
                        <a:buClr>
                          <a:schemeClr val="dk1"/>
                        </a:buClr>
                        <a:buSzPts val="1100"/>
                        <a:buFont typeface="Arial"/>
                        <a:buNone/>
                      </a:pPr>
                      <a:r>
                        <a:rPr b="1" lang="en-GB" sz="900">
                          <a:latin typeface="Tahoma"/>
                          <a:ea typeface="Tahoma"/>
                          <a:cs typeface="Tahoma"/>
                          <a:sym typeface="Tahoma"/>
                        </a:rPr>
                        <a:t>Possible themes/interests/ lines of enquiry</a:t>
                      </a:r>
                      <a:endParaRPr b="1" sz="900">
                        <a:latin typeface="Tahoma"/>
                        <a:ea typeface="Tahoma"/>
                        <a:cs typeface="Tahoma"/>
                        <a:sym typeface="Tahoma"/>
                      </a:endParaRPr>
                    </a:p>
                    <a:p>
                      <a:pPr indent="0" lvl="0" marL="0" rtl="0" algn="l">
                        <a:lnSpc>
                          <a:spcPct val="115000"/>
                        </a:lnSpc>
                        <a:spcBef>
                          <a:spcPts val="1200"/>
                        </a:spcBef>
                        <a:spcAft>
                          <a:spcPts val="0"/>
                        </a:spcAft>
                        <a:buClr>
                          <a:schemeClr val="dk1"/>
                        </a:buClr>
                        <a:buSzPts val="1100"/>
                        <a:buFont typeface="Arial"/>
                        <a:buNone/>
                      </a:pPr>
                      <a:r>
                        <a:t/>
                      </a:r>
                      <a:endParaRPr sz="900">
                        <a:latin typeface="Amatic SC"/>
                        <a:ea typeface="Amatic SC"/>
                        <a:cs typeface="Amatic SC"/>
                        <a:sym typeface="Amatic SC"/>
                      </a:endParaRPr>
                    </a:p>
                    <a:p>
                      <a:pPr indent="0" lvl="0" marL="0" rtl="0" algn="l">
                        <a:spcBef>
                          <a:spcPts val="1200"/>
                        </a:spcBef>
                        <a:spcAft>
                          <a:spcPts val="0"/>
                        </a:spcAft>
                        <a:buNone/>
                      </a:pPr>
                      <a:r>
                        <a:t/>
                      </a:r>
                      <a:endParaRPr sz="900">
                        <a:latin typeface="Amatic SC"/>
                        <a:ea typeface="Amatic SC"/>
                        <a:cs typeface="Amatic SC"/>
                        <a:sym typeface="Amatic SC"/>
                      </a:endParaRPr>
                    </a:p>
                  </a:txBody>
                  <a:tcPr marT="63500" marB="63500" marR="63500" marL="63500"/>
                </a:tc>
                <a:tc>
                  <a:txBody>
                    <a:bodyPr/>
                    <a:lstStyle/>
                    <a:p>
                      <a:pPr indent="0" lvl="0" marL="0" rtl="0" algn="l">
                        <a:spcBef>
                          <a:spcPts val="0"/>
                        </a:spcBef>
                        <a:spcAft>
                          <a:spcPts val="0"/>
                        </a:spcAft>
                        <a:buNone/>
                      </a:pPr>
                      <a:r>
                        <a:rPr b="1" lang="en-GB" sz="1900">
                          <a:latin typeface="Amatic SC"/>
                          <a:ea typeface="Amatic SC"/>
                          <a:cs typeface="Amatic SC"/>
                          <a:sym typeface="Amatic SC"/>
                        </a:rPr>
                        <a:t>All about Me!</a:t>
                      </a:r>
                      <a:endParaRPr b="1" sz="1900">
                        <a:latin typeface="Amatic SC"/>
                        <a:ea typeface="Amatic SC"/>
                        <a:cs typeface="Amatic SC"/>
                        <a:sym typeface="Amatic SC"/>
                      </a:endParaRPr>
                    </a:p>
                    <a:p>
                      <a:pPr indent="0" lvl="0" marL="0" rtl="0" algn="l">
                        <a:spcBef>
                          <a:spcPts val="0"/>
                        </a:spcBef>
                        <a:spcAft>
                          <a:spcPts val="0"/>
                        </a:spcAft>
                        <a:buNone/>
                      </a:pPr>
                      <a:r>
                        <a:rPr lang="en-GB" sz="800">
                          <a:latin typeface="Tahoma"/>
                          <a:ea typeface="Tahoma"/>
                          <a:cs typeface="Tahoma"/>
                          <a:sym typeface="Tahoma"/>
                        </a:rPr>
                        <a:t>photos Owl babies, Farmer Duck, Little red Hen, Rosie’s Walk, etc Autumn Harvest Family Growing up - generations</a:t>
                      </a:r>
                      <a:endParaRPr sz="700">
                        <a:latin typeface="Tahoma"/>
                        <a:ea typeface="Tahoma"/>
                        <a:cs typeface="Tahoma"/>
                        <a:sym typeface="Tahoma"/>
                      </a:endParaRPr>
                    </a:p>
                  </a:txBody>
                  <a:tcPr marT="63500" marB="63500" marR="63500" marL="63500">
                    <a:solidFill>
                      <a:srgbClr val="F4CCCC"/>
                    </a:solidFill>
                  </a:tcPr>
                </a:tc>
                <a:tc>
                  <a:txBody>
                    <a:bodyPr/>
                    <a:lstStyle/>
                    <a:p>
                      <a:pPr indent="0" lvl="0" marL="0" rtl="0" algn="l">
                        <a:spcBef>
                          <a:spcPts val="0"/>
                        </a:spcBef>
                        <a:spcAft>
                          <a:spcPts val="0"/>
                        </a:spcAft>
                        <a:buNone/>
                      </a:pPr>
                      <a:r>
                        <a:rPr b="1" lang="en-GB" sz="1900">
                          <a:latin typeface="Amatic SC"/>
                          <a:ea typeface="Amatic SC"/>
                          <a:cs typeface="Amatic SC"/>
                          <a:sym typeface="Amatic SC"/>
                        </a:rPr>
                        <a:t>Let’s celebrate!</a:t>
                      </a:r>
                      <a:endParaRPr b="1" sz="1900">
                        <a:latin typeface="Amatic SC"/>
                        <a:ea typeface="Amatic SC"/>
                        <a:cs typeface="Amatic SC"/>
                        <a:sym typeface="Amatic SC"/>
                      </a:endParaRPr>
                    </a:p>
                    <a:p>
                      <a:pPr indent="0" lvl="0" marL="0" rtl="0" algn="l">
                        <a:spcBef>
                          <a:spcPts val="0"/>
                        </a:spcBef>
                        <a:spcAft>
                          <a:spcPts val="0"/>
                        </a:spcAft>
                        <a:buNone/>
                      </a:pPr>
                      <a:r>
                        <a:rPr lang="en-GB" sz="700">
                          <a:latin typeface="Tahoma"/>
                          <a:ea typeface="Tahoma"/>
                          <a:cs typeface="Tahoma"/>
                          <a:sym typeface="Tahoma"/>
                        </a:rPr>
                        <a:t>Autumn Stick man Winter Arctic Lost and Found Snow bears/penguins Bonfire night Christmas/Father Christmas story Christ</a:t>
                      </a:r>
                      <a:endParaRPr sz="700">
                        <a:latin typeface="Tahoma"/>
                        <a:ea typeface="Tahoma"/>
                        <a:cs typeface="Tahoma"/>
                        <a:sym typeface="Tahoma"/>
                      </a:endParaRPr>
                    </a:p>
                  </a:txBody>
                  <a:tcPr marT="63500" marB="63500" marR="63500" marL="63500">
                    <a:solidFill>
                      <a:srgbClr val="F4CCCC"/>
                    </a:solidFill>
                  </a:tcPr>
                </a:tc>
                <a:tc>
                  <a:txBody>
                    <a:bodyPr/>
                    <a:lstStyle/>
                    <a:p>
                      <a:pPr indent="0" lvl="0" marL="0" rtl="0" algn="l">
                        <a:spcBef>
                          <a:spcPts val="0"/>
                        </a:spcBef>
                        <a:spcAft>
                          <a:spcPts val="0"/>
                        </a:spcAft>
                        <a:buNone/>
                      </a:pPr>
                      <a:r>
                        <a:rPr b="1" lang="en-GB" sz="1900">
                          <a:latin typeface="Amatic SC"/>
                          <a:ea typeface="Amatic SC"/>
                          <a:cs typeface="Amatic SC"/>
                          <a:sym typeface="Amatic SC"/>
                        </a:rPr>
                        <a:t>Tell me a story</a:t>
                      </a:r>
                      <a:endParaRPr b="1" sz="1900">
                        <a:latin typeface="Amatic SC"/>
                        <a:ea typeface="Amatic SC"/>
                        <a:cs typeface="Amatic SC"/>
                        <a:sym typeface="Amatic SC"/>
                      </a:endParaRPr>
                    </a:p>
                    <a:p>
                      <a:pPr indent="0" lvl="0" marL="0" rtl="0" algn="l">
                        <a:spcBef>
                          <a:spcPts val="0"/>
                        </a:spcBef>
                        <a:spcAft>
                          <a:spcPts val="0"/>
                        </a:spcAft>
                        <a:buNone/>
                      </a:pPr>
                      <a:r>
                        <a:rPr lang="en-GB" sz="700">
                          <a:latin typeface="Tahoma"/>
                          <a:ea typeface="Tahoma"/>
                          <a:cs typeface="Tahoma"/>
                          <a:sym typeface="Tahoma"/>
                        </a:rPr>
                        <a:t>Chinese New Year Cinderella, 3 little pigs, Goldilocks, Little Red Riding Hood, Jack and the Beanstalk, Gingerbread man, etc</a:t>
                      </a:r>
                      <a:endParaRPr sz="700">
                        <a:latin typeface="Tahoma"/>
                        <a:ea typeface="Tahoma"/>
                        <a:cs typeface="Tahoma"/>
                        <a:sym typeface="Tahoma"/>
                      </a:endParaRPr>
                    </a:p>
                  </a:txBody>
                  <a:tcPr marT="63500" marB="63500" marR="63500" marL="63500">
                    <a:solidFill>
                      <a:srgbClr val="D9EAD3"/>
                    </a:solidFill>
                  </a:tcPr>
                </a:tc>
                <a:tc>
                  <a:txBody>
                    <a:bodyPr/>
                    <a:lstStyle/>
                    <a:p>
                      <a:pPr indent="0" lvl="0" marL="0" rtl="0" algn="l">
                        <a:spcBef>
                          <a:spcPts val="0"/>
                        </a:spcBef>
                        <a:spcAft>
                          <a:spcPts val="0"/>
                        </a:spcAft>
                        <a:buNone/>
                      </a:pPr>
                      <a:r>
                        <a:rPr b="1" lang="en-GB" sz="1900">
                          <a:latin typeface="Amatic SC"/>
                          <a:ea typeface="Amatic SC"/>
                          <a:cs typeface="Amatic SC"/>
                          <a:sym typeface="Amatic SC"/>
                        </a:rPr>
                        <a:t>Where  do I Live?</a:t>
                      </a:r>
                      <a:endParaRPr b="1" sz="1900">
                        <a:latin typeface="Amatic SC"/>
                        <a:ea typeface="Amatic SC"/>
                        <a:cs typeface="Amatic SC"/>
                        <a:sym typeface="Amatic SC"/>
                      </a:endParaRPr>
                    </a:p>
                    <a:p>
                      <a:pPr indent="0" lvl="0" marL="0" rtl="0" algn="l">
                        <a:spcBef>
                          <a:spcPts val="0"/>
                        </a:spcBef>
                        <a:spcAft>
                          <a:spcPts val="0"/>
                        </a:spcAft>
                        <a:buNone/>
                      </a:pPr>
                      <a:r>
                        <a:rPr lang="en-GB" sz="700">
                          <a:latin typeface="Tahoma"/>
                          <a:ea typeface="Tahoma"/>
                          <a:cs typeface="Tahoma"/>
                          <a:sym typeface="Tahoma"/>
                        </a:rPr>
                        <a:t>PEOPLE WHO HELP US AND WHERE WE LIVE Pancake day Easter Lent Police, firefighters, nurses and doctors, teachers, ambulance, etc Planting, gardening, Spring</a:t>
                      </a:r>
                      <a:endParaRPr sz="700">
                        <a:latin typeface="Tahoma"/>
                        <a:ea typeface="Tahoma"/>
                        <a:cs typeface="Tahoma"/>
                        <a:sym typeface="Tahoma"/>
                      </a:endParaRPr>
                    </a:p>
                  </a:txBody>
                  <a:tcPr marT="63500" marB="63500" marR="63500" marL="63500">
                    <a:solidFill>
                      <a:srgbClr val="D9EAD3"/>
                    </a:solidFill>
                  </a:tcPr>
                </a:tc>
                <a:tc>
                  <a:txBody>
                    <a:bodyPr/>
                    <a:lstStyle/>
                    <a:p>
                      <a:pPr indent="0" lvl="0" marL="0" rtl="0" algn="l">
                        <a:spcBef>
                          <a:spcPts val="0"/>
                        </a:spcBef>
                        <a:spcAft>
                          <a:spcPts val="0"/>
                        </a:spcAft>
                        <a:buNone/>
                      </a:pPr>
                      <a:r>
                        <a:rPr b="1" lang="en-GB" sz="1900">
                          <a:latin typeface="Amatic SC"/>
                          <a:ea typeface="Amatic SC"/>
                          <a:cs typeface="Amatic SC"/>
                          <a:sym typeface="Amatic SC"/>
                        </a:rPr>
                        <a:t>Growing away</a:t>
                      </a:r>
                      <a:endParaRPr b="1" sz="1900">
                        <a:latin typeface="Amatic SC"/>
                        <a:ea typeface="Amatic SC"/>
                        <a:cs typeface="Amatic SC"/>
                        <a:sym typeface="Amatic SC"/>
                      </a:endParaRPr>
                    </a:p>
                    <a:p>
                      <a:pPr indent="0" lvl="0" marL="0" rtl="0" algn="l">
                        <a:spcBef>
                          <a:spcPts val="0"/>
                        </a:spcBef>
                        <a:spcAft>
                          <a:spcPts val="0"/>
                        </a:spcAft>
                        <a:buNone/>
                      </a:pPr>
                      <a:r>
                        <a:rPr lang="en-GB" sz="800">
                          <a:latin typeface="Tahoma"/>
                          <a:ea typeface="Tahoma"/>
                          <a:cs typeface="Tahoma"/>
                          <a:sym typeface="Tahoma"/>
                        </a:rPr>
                        <a:t>Life cycles – frogs, butterflies, plants, etc Local area Planting and gardening</a:t>
                      </a:r>
                      <a:endParaRPr sz="800">
                        <a:latin typeface="Tahoma"/>
                        <a:ea typeface="Tahoma"/>
                        <a:cs typeface="Tahoma"/>
                        <a:sym typeface="Tahoma"/>
                      </a:endParaRPr>
                    </a:p>
                  </a:txBody>
                  <a:tcPr marT="63500" marB="63500" marR="63500" marL="63500">
                    <a:solidFill>
                      <a:srgbClr val="FFF2CC"/>
                    </a:solidFill>
                  </a:tcPr>
                </a:tc>
                <a:tc>
                  <a:txBody>
                    <a:bodyPr/>
                    <a:lstStyle/>
                    <a:p>
                      <a:pPr indent="0" lvl="0" marL="0" rtl="0" algn="l">
                        <a:spcBef>
                          <a:spcPts val="0"/>
                        </a:spcBef>
                        <a:spcAft>
                          <a:spcPts val="0"/>
                        </a:spcAft>
                        <a:buNone/>
                      </a:pPr>
                      <a:r>
                        <a:rPr b="1" lang="en-GB" sz="1900">
                          <a:latin typeface="Amatic SC"/>
                          <a:ea typeface="Amatic SC"/>
                          <a:cs typeface="Amatic SC"/>
                          <a:sym typeface="Amatic SC"/>
                        </a:rPr>
                        <a:t>Going Away?</a:t>
                      </a:r>
                      <a:endParaRPr b="1" sz="1900">
                        <a:latin typeface="Amatic SC"/>
                        <a:ea typeface="Amatic SC"/>
                        <a:cs typeface="Amatic SC"/>
                        <a:sym typeface="Amatic SC"/>
                      </a:endParaRPr>
                    </a:p>
                    <a:p>
                      <a:pPr indent="0" lvl="0" marL="0" rtl="0" algn="l">
                        <a:spcBef>
                          <a:spcPts val="0"/>
                        </a:spcBef>
                        <a:spcAft>
                          <a:spcPts val="0"/>
                        </a:spcAft>
                        <a:buNone/>
                      </a:pPr>
                      <a:r>
                        <a:rPr lang="en-GB" sz="700">
                          <a:latin typeface="Tahoma"/>
                          <a:ea typeface="Tahoma"/>
                          <a:cs typeface="Tahoma"/>
                          <a:sym typeface="Tahoma"/>
                        </a:rPr>
                        <a:t>Summer holidays (past and present) Hot places Rockpools Mermaids Superheroes Vehicles (past and present)</a:t>
                      </a:r>
                      <a:endParaRPr sz="700">
                        <a:latin typeface="Tahoma"/>
                        <a:ea typeface="Tahoma"/>
                        <a:cs typeface="Tahoma"/>
                        <a:sym typeface="Tahoma"/>
                      </a:endParaRPr>
                    </a:p>
                  </a:txBody>
                  <a:tcPr marT="63500" marB="63500" marR="63500" marL="63500">
                    <a:solidFill>
                      <a:srgbClr val="FFF2CC"/>
                    </a:solidFill>
                  </a:tcPr>
                </a:tc>
              </a:tr>
              <a:tr h="327875">
                <a:tc>
                  <a:txBody>
                    <a:bodyPr/>
                    <a:lstStyle/>
                    <a:p>
                      <a:pPr indent="0" lvl="0" marL="0" rtl="0" algn="l">
                        <a:spcBef>
                          <a:spcPts val="0"/>
                        </a:spcBef>
                        <a:spcAft>
                          <a:spcPts val="0"/>
                        </a:spcAft>
                        <a:buNone/>
                      </a:pPr>
                      <a:r>
                        <a:rPr b="1" lang="en-GB" sz="1500">
                          <a:latin typeface="Amatic SC"/>
                          <a:ea typeface="Amatic SC"/>
                          <a:cs typeface="Amatic SC"/>
                          <a:sym typeface="Amatic SC"/>
                        </a:rPr>
                        <a:t>High Quaity texts</a:t>
                      </a:r>
                      <a:endParaRPr b="1" sz="1500">
                        <a:latin typeface="Amatic SC"/>
                        <a:ea typeface="Amatic SC"/>
                        <a:cs typeface="Amatic SC"/>
                        <a:sym typeface="Amatic SC"/>
                      </a:endParaRPr>
                    </a:p>
                  </a:txBody>
                  <a:tcPr marT="63500" marB="63500" marR="63500" marL="63500"/>
                </a:tc>
                <a:tc>
                  <a:txBody>
                    <a:bodyPr/>
                    <a:lstStyle/>
                    <a:p>
                      <a:pPr indent="0" lvl="0" marL="0" rtl="0" algn="l">
                        <a:spcBef>
                          <a:spcPts val="0"/>
                        </a:spcBef>
                        <a:spcAft>
                          <a:spcPts val="0"/>
                        </a:spcAft>
                        <a:buNone/>
                      </a:pPr>
                      <a:r>
                        <a:t/>
                      </a:r>
                      <a:endParaRPr sz="900">
                        <a:latin typeface="Amatic SC"/>
                        <a:ea typeface="Amatic SC"/>
                        <a:cs typeface="Amatic SC"/>
                        <a:sym typeface="Amatic SC"/>
                      </a:endParaRPr>
                    </a:p>
                  </a:txBody>
                  <a:tcPr marT="63500" marB="63500" marR="63500" marL="63500">
                    <a:solidFill>
                      <a:srgbClr val="F4CCCC"/>
                    </a:solidFill>
                  </a:tcPr>
                </a:tc>
                <a:tc>
                  <a:txBody>
                    <a:bodyPr/>
                    <a:lstStyle/>
                    <a:p>
                      <a:pPr indent="0" lvl="0" marL="0" rtl="0" algn="l">
                        <a:spcBef>
                          <a:spcPts val="0"/>
                        </a:spcBef>
                        <a:spcAft>
                          <a:spcPts val="0"/>
                        </a:spcAft>
                        <a:buNone/>
                      </a:pPr>
                      <a:r>
                        <a:rPr b="1" lang="en-GB" sz="700">
                          <a:latin typeface="Tahoma"/>
                          <a:ea typeface="Tahoma"/>
                          <a:cs typeface="Tahoma"/>
                          <a:sym typeface="Tahoma"/>
                        </a:rPr>
                        <a:t>May include:</a:t>
                      </a:r>
                      <a:r>
                        <a:rPr lang="en-GB" sz="700">
                          <a:latin typeface="Tahoma"/>
                          <a:ea typeface="Tahoma"/>
                          <a:cs typeface="Tahoma"/>
                          <a:sym typeface="Tahoma"/>
                        </a:rPr>
                        <a:t> Guy Fawkes: Recount Little Red Hen (x2 weeks) Talk for Writing Funnybones: Labelling Stick Man: Recount: Writing letters The Christmas Story Christmas Week Plus other texts from our brilliant books list</a:t>
                      </a:r>
                      <a:endParaRPr sz="700">
                        <a:latin typeface="Tahoma"/>
                        <a:ea typeface="Tahoma"/>
                        <a:cs typeface="Tahoma"/>
                        <a:sym typeface="Tahoma"/>
                      </a:endParaRPr>
                    </a:p>
                  </a:txBody>
                  <a:tcPr marT="63500" marB="63500" marR="63500" marL="63500">
                    <a:solidFill>
                      <a:srgbClr val="F4CCCC"/>
                    </a:solidFill>
                  </a:tcPr>
                </a:tc>
                <a:tc>
                  <a:txBody>
                    <a:bodyPr/>
                    <a:lstStyle/>
                    <a:p>
                      <a:pPr indent="0" lvl="0" marL="0" rtl="0" algn="l">
                        <a:spcBef>
                          <a:spcPts val="0"/>
                        </a:spcBef>
                        <a:spcAft>
                          <a:spcPts val="0"/>
                        </a:spcAft>
                        <a:buNone/>
                      </a:pPr>
                      <a:r>
                        <a:rPr lang="en-GB" sz="700">
                          <a:latin typeface="Tahoma"/>
                          <a:ea typeface="Tahoma"/>
                          <a:cs typeface="Tahoma"/>
                          <a:sym typeface="Tahoma"/>
                        </a:rPr>
                        <a:t>TRADITIONAL TALES Chinese New Year Cinderella, 3 little pigs, Goldilocks, Little Red Riding Hood, Jack and the Beanstalk, Gingerbread man, etc</a:t>
                      </a:r>
                      <a:endParaRPr sz="1600">
                        <a:latin typeface="Tahoma"/>
                        <a:ea typeface="Tahoma"/>
                        <a:cs typeface="Tahoma"/>
                        <a:sym typeface="Tahoma"/>
                      </a:endParaRPr>
                    </a:p>
                  </a:txBody>
                  <a:tcPr marT="63500" marB="63500" marR="63500" marL="63500">
                    <a:solidFill>
                      <a:srgbClr val="D9EAD3"/>
                    </a:solidFill>
                  </a:tcPr>
                </a:tc>
                <a:tc>
                  <a:txBody>
                    <a:bodyPr/>
                    <a:lstStyle/>
                    <a:p>
                      <a:pPr indent="0" lvl="0" marL="0" rtl="0" algn="l">
                        <a:spcBef>
                          <a:spcPts val="0"/>
                        </a:spcBef>
                        <a:spcAft>
                          <a:spcPts val="0"/>
                        </a:spcAft>
                        <a:buNone/>
                      </a:pPr>
                      <a:r>
                        <a:t/>
                      </a:r>
                      <a:endParaRPr sz="1600">
                        <a:latin typeface="Tahoma"/>
                        <a:ea typeface="Tahoma"/>
                        <a:cs typeface="Tahoma"/>
                        <a:sym typeface="Tahoma"/>
                      </a:endParaRPr>
                    </a:p>
                  </a:txBody>
                  <a:tcPr marT="63500" marB="63500" marR="63500" marL="63500">
                    <a:solidFill>
                      <a:srgbClr val="D9EAD3"/>
                    </a:solidFill>
                  </a:tcPr>
                </a:tc>
                <a:tc>
                  <a:txBody>
                    <a:bodyPr/>
                    <a:lstStyle/>
                    <a:p>
                      <a:pPr indent="0" lvl="0" marL="0" rtl="0" algn="l">
                        <a:spcBef>
                          <a:spcPts val="0"/>
                        </a:spcBef>
                        <a:spcAft>
                          <a:spcPts val="0"/>
                        </a:spcAft>
                        <a:buNone/>
                      </a:pPr>
                      <a:r>
                        <a:rPr lang="en-GB" sz="700">
                          <a:latin typeface="Tahoma"/>
                          <a:ea typeface="Tahoma"/>
                          <a:cs typeface="Tahoma"/>
                          <a:sym typeface="Tahoma"/>
                        </a:rPr>
                        <a:t>May include: Oi Frog The Tadpoles Promise The Billy Goats Gruff (x2 weeks) Talk for Writing What the Ladybird Heard Rosie’s Walk Plus other texts from our brilliant books list </a:t>
                      </a:r>
                      <a:endParaRPr sz="700">
                        <a:latin typeface="Tahoma"/>
                        <a:ea typeface="Tahoma"/>
                        <a:cs typeface="Tahoma"/>
                        <a:sym typeface="Tahoma"/>
                      </a:endParaRPr>
                    </a:p>
                  </a:txBody>
                  <a:tcPr marT="63500" marB="63500" marR="63500" marL="63500">
                    <a:solidFill>
                      <a:srgbClr val="FFF2CC"/>
                    </a:solidFill>
                  </a:tcPr>
                </a:tc>
                <a:tc>
                  <a:txBody>
                    <a:bodyPr/>
                    <a:lstStyle/>
                    <a:p>
                      <a:pPr indent="0" lvl="0" marL="0" rtl="0" algn="l">
                        <a:spcBef>
                          <a:spcPts val="0"/>
                        </a:spcBef>
                        <a:spcAft>
                          <a:spcPts val="0"/>
                        </a:spcAft>
                        <a:buNone/>
                      </a:pPr>
                      <a:r>
                        <a:t/>
                      </a:r>
                      <a:endParaRPr sz="800">
                        <a:latin typeface="Tahoma"/>
                        <a:ea typeface="Tahoma"/>
                        <a:cs typeface="Tahoma"/>
                        <a:sym typeface="Tahoma"/>
                      </a:endParaRPr>
                    </a:p>
                  </a:txBody>
                  <a:tcPr marT="63500" marB="63500" marR="63500" marL="63500">
                    <a:solidFill>
                      <a:srgbClr val="FFF2CC"/>
                    </a:solidFill>
                  </a:tcPr>
                </a:tc>
              </a:tr>
              <a:tr h="1010950">
                <a:tc>
                  <a:txBody>
                    <a:bodyPr/>
                    <a:lstStyle/>
                    <a:p>
                      <a:pPr indent="0" lvl="0" marL="0" rtl="0" algn="l">
                        <a:spcBef>
                          <a:spcPts val="0"/>
                        </a:spcBef>
                        <a:spcAft>
                          <a:spcPts val="0"/>
                        </a:spcAft>
                        <a:buNone/>
                      </a:pPr>
                      <a:r>
                        <a:rPr b="1" lang="en-GB" sz="1500">
                          <a:latin typeface="Amatic SC"/>
                          <a:ea typeface="Amatic SC"/>
                          <a:cs typeface="Amatic SC"/>
                          <a:sym typeface="Amatic SC"/>
                        </a:rPr>
                        <a:t>Enrichment</a:t>
                      </a:r>
                      <a:endParaRPr b="1" sz="1500">
                        <a:latin typeface="Amatic SC"/>
                        <a:ea typeface="Amatic SC"/>
                        <a:cs typeface="Amatic SC"/>
                        <a:sym typeface="Amatic SC"/>
                      </a:endParaRPr>
                    </a:p>
                  </a:txBody>
                  <a:tcPr marT="63500" marB="63500" marR="63500" marL="63500"/>
                </a:tc>
                <a:tc>
                  <a:txBody>
                    <a:bodyPr/>
                    <a:lstStyle/>
                    <a:p>
                      <a:pPr indent="0" lvl="0" marL="0" rtl="0" algn="l">
                        <a:spcBef>
                          <a:spcPts val="0"/>
                        </a:spcBef>
                        <a:spcAft>
                          <a:spcPts val="0"/>
                        </a:spcAft>
                        <a:buNone/>
                      </a:pPr>
                      <a:r>
                        <a:rPr lang="en-GB" sz="700">
                          <a:latin typeface="Tahoma"/>
                          <a:ea typeface="Tahoma"/>
                          <a:cs typeface="Tahoma"/>
                          <a:sym typeface="Tahoma"/>
                        </a:rPr>
                        <a:t>Wlak to farmer Frod</a:t>
                      </a:r>
                      <a:endParaRPr sz="700">
                        <a:latin typeface="Tahoma"/>
                        <a:ea typeface="Tahoma"/>
                        <a:cs typeface="Tahoma"/>
                        <a:sym typeface="Tahoma"/>
                      </a:endParaRPr>
                    </a:p>
                    <a:p>
                      <a:pPr indent="0" lvl="0" marL="0" rtl="0" algn="l">
                        <a:spcBef>
                          <a:spcPts val="0"/>
                        </a:spcBef>
                        <a:spcAft>
                          <a:spcPts val="0"/>
                        </a:spcAft>
                        <a:buNone/>
                      </a:pPr>
                      <a:r>
                        <a:rPr lang="en-GB" sz="700">
                          <a:latin typeface="Tahoma"/>
                          <a:ea typeface="Tahoma"/>
                          <a:cs typeface="Tahoma"/>
                          <a:sym typeface="Tahoma"/>
                        </a:rPr>
                        <a:t>Walk in village</a:t>
                      </a:r>
                      <a:endParaRPr sz="700">
                        <a:latin typeface="Tahoma"/>
                        <a:ea typeface="Tahoma"/>
                        <a:cs typeface="Tahoma"/>
                        <a:sym typeface="Tahoma"/>
                      </a:endParaRPr>
                    </a:p>
                    <a:p>
                      <a:pPr indent="0" lvl="0" marL="0" rtl="0" algn="l">
                        <a:spcBef>
                          <a:spcPts val="0"/>
                        </a:spcBef>
                        <a:spcAft>
                          <a:spcPts val="0"/>
                        </a:spcAft>
                        <a:buNone/>
                      </a:pPr>
                      <a:r>
                        <a:rPr lang="en-GB" sz="700">
                          <a:latin typeface="Tahoma"/>
                          <a:ea typeface="Tahoma"/>
                          <a:cs typeface="Tahoma"/>
                          <a:sym typeface="Tahoma"/>
                        </a:rPr>
                        <a:t>Visit to Rsoemoor</a:t>
                      </a:r>
                      <a:endParaRPr sz="700">
                        <a:latin typeface="Tahoma"/>
                        <a:ea typeface="Tahoma"/>
                        <a:cs typeface="Tahoma"/>
                        <a:sym typeface="Tahoma"/>
                      </a:endParaRPr>
                    </a:p>
                  </a:txBody>
                  <a:tcPr marT="63500" marB="63500" marR="63500" marL="63500">
                    <a:solidFill>
                      <a:srgbClr val="F4CCCC"/>
                    </a:solidFill>
                  </a:tcPr>
                </a:tc>
                <a:tc>
                  <a:txBody>
                    <a:bodyPr/>
                    <a:lstStyle/>
                    <a:p>
                      <a:pPr indent="0" lvl="0" marL="0" rtl="0" algn="l">
                        <a:spcBef>
                          <a:spcPts val="0"/>
                        </a:spcBef>
                        <a:spcAft>
                          <a:spcPts val="0"/>
                        </a:spcAft>
                        <a:buNone/>
                      </a:pPr>
                      <a:r>
                        <a:rPr lang="en-GB" sz="700">
                          <a:latin typeface="Tahoma"/>
                          <a:ea typeface="Tahoma"/>
                          <a:cs typeface="Tahoma"/>
                          <a:sym typeface="Tahoma"/>
                        </a:rPr>
                        <a:t>Story teller - steve manning, </a:t>
                      </a:r>
                      <a:r>
                        <a:rPr lang="en-GB" sz="700">
                          <a:latin typeface="Tahoma"/>
                          <a:ea typeface="Tahoma"/>
                          <a:cs typeface="Tahoma"/>
                          <a:sym typeface="Tahoma"/>
                        </a:rPr>
                        <a:t>halloween</a:t>
                      </a:r>
                      <a:r>
                        <a:rPr lang="en-GB" sz="700">
                          <a:latin typeface="Tahoma"/>
                          <a:ea typeface="Tahoma"/>
                          <a:cs typeface="Tahoma"/>
                          <a:sym typeface="Tahoma"/>
                        </a:rPr>
                        <a:t>, firework night, diwali,  rmembranxcwe day, </a:t>
                      </a:r>
                      <a:r>
                        <a:rPr lang="en-GB" sz="700">
                          <a:latin typeface="Tahoma"/>
                          <a:ea typeface="Tahoma"/>
                          <a:cs typeface="Tahoma"/>
                          <a:sym typeface="Tahoma"/>
                        </a:rPr>
                        <a:t>hanukkah</a:t>
                      </a:r>
                      <a:r>
                        <a:rPr lang="en-GB" sz="700">
                          <a:latin typeface="Tahoma"/>
                          <a:ea typeface="Tahoma"/>
                          <a:cs typeface="Tahoma"/>
                          <a:sym typeface="Tahoma"/>
                        </a:rPr>
                        <a:t>, </a:t>
                      </a:r>
                      <a:r>
                        <a:rPr lang="en-GB" sz="700">
                          <a:latin typeface="Tahoma"/>
                          <a:ea typeface="Tahoma"/>
                          <a:cs typeface="Tahoma"/>
                          <a:sym typeface="Tahoma"/>
                        </a:rPr>
                        <a:t>Nativity</a:t>
                      </a:r>
                      <a:r>
                        <a:rPr lang="en-GB" sz="700">
                          <a:latin typeface="Tahoma"/>
                          <a:ea typeface="Tahoma"/>
                          <a:cs typeface="Tahoma"/>
                          <a:sym typeface="Tahoma"/>
                        </a:rPr>
                        <a:t> play</a:t>
                      </a:r>
                      <a:endParaRPr sz="700">
                        <a:latin typeface="Tahoma"/>
                        <a:ea typeface="Tahoma"/>
                        <a:cs typeface="Tahoma"/>
                        <a:sym typeface="Tahoma"/>
                      </a:endParaRPr>
                    </a:p>
                    <a:p>
                      <a:pPr indent="0" lvl="0" marL="0" rtl="0" algn="l">
                        <a:spcBef>
                          <a:spcPts val="0"/>
                        </a:spcBef>
                        <a:spcAft>
                          <a:spcPts val="0"/>
                        </a:spcAft>
                        <a:buNone/>
                      </a:pPr>
                      <a:r>
                        <a:rPr lang="en-GB" sz="700">
                          <a:latin typeface="Tahoma"/>
                          <a:ea typeface="Tahoma"/>
                          <a:cs typeface="Tahoma"/>
                          <a:sym typeface="Tahoma"/>
                        </a:rPr>
                        <a:t>Christmas</a:t>
                      </a:r>
                      <a:r>
                        <a:rPr lang="en-GB" sz="700">
                          <a:latin typeface="Tahoma"/>
                          <a:ea typeface="Tahoma"/>
                          <a:cs typeface="Tahoma"/>
                          <a:sym typeface="Tahoma"/>
                        </a:rPr>
                        <a:t> party, </a:t>
                      </a:r>
                      <a:endParaRPr sz="700">
                        <a:latin typeface="Tahoma"/>
                        <a:ea typeface="Tahoma"/>
                        <a:cs typeface="Tahoma"/>
                        <a:sym typeface="Tahoma"/>
                      </a:endParaRPr>
                    </a:p>
                    <a:p>
                      <a:pPr indent="0" lvl="0" marL="0" rtl="0" algn="l">
                        <a:spcBef>
                          <a:spcPts val="0"/>
                        </a:spcBef>
                        <a:spcAft>
                          <a:spcPts val="0"/>
                        </a:spcAft>
                        <a:buNone/>
                      </a:pPr>
                      <a:r>
                        <a:rPr lang="en-GB" sz="700">
                          <a:latin typeface="Tahoma"/>
                          <a:ea typeface="Tahoma"/>
                          <a:cs typeface="Tahoma"/>
                          <a:sym typeface="Tahoma"/>
                        </a:rPr>
                        <a:t>Theatre visit</a:t>
                      </a:r>
                      <a:endParaRPr sz="700">
                        <a:latin typeface="Tahoma"/>
                        <a:ea typeface="Tahoma"/>
                        <a:cs typeface="Tahoma"/>
                        <a:sym typeface="Tahoma"/>
                      </a:endParaRPr>
                    </a:p>
                    <a:p>
                      <a:pPr indent="0" lvl="0" marL="0" rtl="0" algn="l">
                        <a:spcBef>
                          <a:spcPts val="0"/>
                        </a:spcBef>
                        <a:spcAft>
                          <a:spcPts val="0"/>
                        </a:spcAft>
                        <a:buNone/>
                      </a:pPr>
                      <a:r>
                        <a:t/>
                      </a:r>
                      <a:endParaRPr sz="700">
                        <a:latin typeface="Tahoma"/>
                        <a:ea typeface="Tahoma"/>
                        <a:cs typeface="Tahoma"/>
                        <a:sym typeface="Tahoma"/>
                      </a:endParaRPr>
                    </a:p>
                  </a:txBody>
                  <a:tcPr marT="63500" marB="63500" marR="63500" marL="63500">
                    <a:solidFill>
                      <a:srgbClr val="F4CCCC"/>
                    </a:solidFill>
                  </a:tcPr>
                </a:tc>
                <a:tc>
                  <a:txBody>
                    <a:bodyPr/>
                    <a:lstStyle/>
                    <a:p>
                      <a:pPr indent="0" lvl="0" marL="0" rtl="0" algn="l">
                        <a:spcBef>
                          <a:spcPts val="0"/>
                        </a:spcBef>
                        <a:spcAft>
                          <a:spcPts val="0"/>
                        </a:spcAft>
                        <a:buNone/>
                      </a:pPr>
                      <a:r>
                        <a:rPr lang="en-GB" sz="600">
                          <a:latin typeface="Tahoma"/>
                          <a:ea typeface="Tahoma"/>
                          <a:cs typeface="Tahoma"/>
                          <a:sym typeface="Tahoma"/>
                        </a:rPr>
                        <a:t>Chinese new year</a:t>
                      </a:r>
                      <a:endParaRPr sz="600">
                        <a:latin typeface="Tahoma"/>
                        <a:ea typeface="Tahoma"/>
                        <a:cs typeface="Tahoma"/>
                        <a:sym typeface="Tahoma"/>
                      </a:endParaRPr>
                    </a:p>
                    <a:p>
                      <a:pPr indent="0" lvl="0" marL="0" rtl="0" algn="l">
                        <a:spcBef>
                          <a:spcPts val="0"/>
                        </a:spcBef>
                        <a:spcAft>
                          <a:spcPts val="0"/>
                        </a:spcAft>
                        <a:buNone/>
                      </a:pPr>
                      <a:r>
                        <a:rPr lang="en-GB" sz="600">
                          <a:latin typeface="Tahoma"/>
                          <a:ea typeface="Tahoma"/>
                          <a:cs typeface="Tahoma"/>
                          <a:sym typeface="Tahoma"/>
                        </a:rPr>
                        <a:t>Valentines day</a:t>
                      </a:r>
                      <a:endParaRPr sz="600">
                        <a:latin typeface="Tahoma"/>
                        <a:ea typeface="Tahoma"/>
                        <a:cs typeface="Tahoma"/>
                        <a:sym typeface="Tahoma"/>
                      </a:endParaRPr>
                    </a:p>
                    <a:p>
                      <a:pPr indent="0" lvl="0" marL="0" rtl="0" algn="l">
                        <a:spcBef>
                          <a:spcPts val="0"/>
                        </a:spcBef>
                        <a:spcAft>
                          <a:spcPts val="0"/>
                        </a:spcAft>
                        <a:buNone/>
                      </a:pPr>
                      <a:r>
                        <a:t/>
                      </a:r>
                      <a:endParaRPr sz="600">
                        <a:latin typeface="Tahoma"/>
                        <a:ea typeface="Tahoma"/>
                        <a:cs typeface="Tahoma"/>
                        <a:sym typeface="Tahoma"/>
                      </a:endParaRPr>
                    </a:p>
                  </a:txBody>
                  <a:tcPr marT="63500" marB="63500" marR="63500" marL="63500">
                    <a:solidFill>
                      <a:srgbClr val="D9EAD3"/>
                    </a:solidFill>
                  </a:tcPr>
                </a:tc>
                <a:tc>
                  <a:txBody>
                    <a:bodyPr/>
                    <a:lstStyle/>
                    <a:p>
                      <a:pPr indent="0" lvl="0" marL="0" rtl="0" algn="l">
                        <a:spcBef>
                          <a:spcPts val="0"/>
                        </a:spcBef>
                        <a:spcAft>
                          <a:spcPts val="0"/>
                        </a:spcAft>
                        <a:buNone/>
                      </a:pPr>
                      <a:r>
                        <a:rPr lang="en-GB" sz="700">
                          <a:latin typeface="Tahoma"/>
                          <a:ea typeface="Tahoma"/>
                          <a:cs typeface="Tahoma"/>
                          <a:sym typeface="Tahoma"/>
                        </a:rPr>
                        <a:t>Story teller - Steve manning</a:t>
                      </a:r>
                      <a:endParaRPr sz="700">
                        <a:latin typeface="Tahoma"/>
                        <a:ea typeface="Tahoma"/>
                        <a:cs typeface="Tahoma"/>
                        <a:sym typeface="Tahoma"/>
                      </a:endParaRPr>
                    </a:p>
                    <a:p>
                      <a:pPr indent="0" lvl="0" marL="0" rtl="0" algn="l">
                        <a:spcBef>
                          <a:spcPts val="0"/>
                        </a:spcBef>
                        <a:spcAft>
                          <a:spcPts val="0"/>
                        </a:spcAft>
                        <a:buNone/>
                      </a:pPr>
                      <a:r>
                        <a:rPr lang="en-GB" sz="700">
                          <a:latin typeface="Tahoma"/>
                          <a:ea typeface="Tahoma"/>
                          <a:cs typeface="Tahoma"/>
                          <a:sym typeface="Tahoma"/>
                        </a:rPr>
                        <a:t>Visit to farmer Frod</a:t>
                      </a:r>
                      <a:endParaRPr sz="700">
                        <a:latin typeface="Tahoma"/>
                        <a:ea typeface="Tahoma"/>
                        <a:cs typeface="Tahoma"/>
                        <a:sym typeface="Tahoma"/>
                      </a:endParaRPr>
                    </a:p>
                    <a:p>
                      <a:pPr indent="0" lvl="0" marL="0" rtl="0" algn="l">
                        <a:spcBef>
                          <a:spcPts val="0"/>
                        </a:spcBef>
                        <a:spcAft>
                          <a:spcPts val="0"/>
                        </a:spcAft>
                        <a:buNone/>
                      </a:pPr>
                      <a:r>
                        <a:rPr lang="en-GB" sz="700">
                          <a:latin typeface="Tahoma"/>
                          <a:ea typeface="Tahoma"/>
                          <a:cs typeface="Tahoma"/>
                          <a:sym typeface="Tahoma"/>
                        </a:rPr>
                        <a:t>Visit to Barnstoale library</a:t>
                      </a:r>
                      <a:endParaRPr sz="700">
                        <a:latin typeface="Tahoma"/>
                        <a:ea typeface="Tahoma"/>
                        <a:cs typeface="Tahoma"/>
                        <a:sym typeface="Tahoma"/>
                      </a:endParaRPr>
                    </a:p>
                    <a:p>
                      <a:pPr indent="0" lvl="0" marL="0" rtl="0" algn="l">
                        <a:spcBef>
                          <a:spcPts val="0"/>
                        </a:spcBef>
                        <a:spcAft>
                          <a:spcPts val="0"/>
                        </a:spcAft>
                        <a:buNone/>
                      </a:pPr>
                      <a:r>
                        <a:rPr lang="en-GB" sz="700">
                          <a:latin typeface="Tahoma"/>
                          <a:ea typeface="Tahoma"/>
                          <a:cs typeface="Tahoma"/>
                          <a:sym typeface="Tahoma"/>
                        </a:rPr>
                        <a:t>Walk in </a:t>
                      </a:r>
                      <a:r>
                        <a:rPr lang="en-GB" sz="700">
                          <a:latin typeface="Tahoma"/>
                          <a:ea typeface="Tahoma"/>
                          <a:cs typeface="Tahoma"/>
                          <a:sym typeface="Tahoma"/>
                        </a:rPr>
                        <a:t>village</a:t>
                      </a:r>
                      <a:endParaRPr sz="700">
                        <a:latin typeface="Tahoma"/>
                        <a:ea typeface="Tahoma"/>
                        <a:cs typeface="Tahoma"/>
                        <a:sym typeface="Tahoma"/>
                      </a:endParaRPr>
                    </a:p>
                    <a:p>
                      <a:pPr indent="0" lvl="0" marL="0" rtl="0" algn="l">
                        <a:spcBef>
                          <a:spcPts val="0"/>
                        </a:spcBef>
                        <a:spcAft>
                          <a:spcPts val="0"/>
                        </a:spcAft>
                        <a:buNone/>
                      </a:pPr>
                      <a:r>
                        <a:rPr lang="en-GB" sz="700">
                          <a:latin typeface="Tahoma"/>
                          <a:ea typeface="Tahoma"/>
                          <a:cs typeface="Tahoma"/>
                          <a:sym typeface="Tahoma"/>
                        </a:rPr>
                        <a:t>Visit from nurse, fire fighter, </a:t>
                      </a:r>
                      <a:endParaRPr sz="700">
                        <a:latin typeface="Tahoma"/>
                        <a:ea typeface="Tahoma"/>
                        <a:cs typeface="Tahoma"/>
                        <a:sym typeface="Tahoma"/>
                      </a:endParaRPr>
                    </a:p>
                    <a:p>
                      <a:pPr indent="0" lvl="0" marL="0" rtl="0" algn="l">
                        <a:spcBef>
                          <a:spcPts val="0"/>
                        </a:spcBef>
                        <a:spcAft>
                          <a:spcPts val="0"/>
                        </a:spcAft>
                        <a:buNone/>
                      </a:pPr>
                      <a:r>
                        <a:rPr lang="en-GB" sz="700">
                          <a:latin typeface="Tahoma"/>
                          <a:ea typeface="Tahoma"/>
                          <a:cs typeface="Tahoma"/>
                          <a:sym typeface="Tahoma"/>
                        </a:rPr>
                        <a:t>Mothers day cafe</a:t>
                      </a:r>
                      <a:endParaRPr sz="700">
                        <a:latin typeface="Tahoma"/>
                        <a:ea typeface="Tahoma"/>
                        <a:cs typeface="Tahoma"/>
                        <a:sym typeface="Tahoma"/>
                      </a:endParaRPr>
                    </a:p>
                  </a:txBody>
                  <a:tcPr marT="63500" marB="63500" marR="63500" marL="63500">
                    <a:solidFill>
                      <a:srgbClr val="D9EAD3"/>
                    </a:solidFill>
                  </a:tcPr>
                </a:tc>
                <a:tc>
                  <a:txBody>
                    <a:bodyPr/>
                    <a:lstStyle/>
                    <a:p>
                      <a:pPr indent="0" lvl="0" marL="0" rtl="0" algn="l">
                        <a:spcBef>
                          <a:spcPts val="0"/>
                        </a:spcBef>
                        <a:spcAft>
                          <a:spcPts val="0"/>
                        </a:spcAft>
                        <a:buNone/>
                      </a:pPr>
                      <a:r>
                        <a:t/>
                      </a:r>
                      <a:endParaRPr sz="900">
                        <a:latin typeface="Tahoma"/>
                        <a:ea typeface="Tahoma"/>
                        <a:cs typeface="Tahoma"/>
                        <a:sym typeface="Tahoma"/>
                      </a:endParaRPr>
                    </a:p>
                  </a:txBody>
                  <a:tcPr marT="63500" marB="63500" marR="63500" marL="63500">
                    <a:solidFill>
                      <a:srgbClr val="FFF2CC"/>
                    </a:solidFill>
                  </a:tcPr>
                </a:tc>
                <a:tc>
                  <a:txBody>
                    <a:bodyPr/>
                    <a:lstStyle/>
                    <a:p>
                      <a:pPr indent="0" lvl="0" marL="0" rtl="0" algn="l">
                        <a:spcBef>
                          <a:spcPts val="0"/>
                        </a:spcBef>
                        <a:spcAft>
                          <a:spcPts val="0"/>
                        </a:spcAft>
                        <a:buNone/>
                      </a:pPr>
                      <a:r>
                        <a:t/>
                      </a:r>
                      <a:endParaRPr sz="1900">
                        <a:latin typeface="Amatic SC"/>
                        <a:ea typeface="Amatic SC"/>
                        <a:cs typeface="Amatic SC"/>
                        <a:sym typeface="Amatic SC"/>
                      </a:endParaRPr>
                    </a:p>
                  </a:txBody>
                  <a:tcPr marT="63500" marB="63500" marR="63500" marL="63500">
                    <a:solidFill>
                      <a:srgbClr val="FFF2CC"/>
                    </a:solidFill>
                  </a:tcPr>
                </a:tc>
              </a:tr>
            </a:tbl>
          </a:graphicData>
        </a:graphic>
      </p:graphicFrame>
      <p:pic>
        <p:nvPicPr>
          <p:cNvPr descr="Image result for Image Painted Hands Children" id="114" name="Google Shape;114;p22"/>
          <p:cNvPicPr preferRelativeResize="0"/>
          <p:nvPr/>
        </p:nvPicPr>
        <p:blipFill>
          <a:blip r:embed="rId3">
            <a:alphaModFix/>
          </a:blip>
          <a:stretch>
            <a:fillRect/>
          </a:stretch>
        </p:blipFill>
        <p:spPr>
          <a:xfrm>
            <a:off x="570850" y="251919"/>
            <a:ext cx="703700" cy="376325"/>
          </a:xfrm>
          <a:prstGeom prst="rect">
            <a:avLst/>
          </a:prstGeom>
          <a:noFill/>
          <a:ln>
            <a:noFill/>
          </a:ln>
        </p:spPr>
      </p:pic>
      <p:sp>
        <p:nvSpPr>
          <p:cNvPr id="115" name="Google Shape;115;p22"/>
          <p:cNvSpPr txBox="1"/>
          <p:nvPr/>
        </p:nvSpPr>
        <p:spPr>
          <a:xfrm>
            <a:off x="94850" y="4574325"/>
            <a:ext cx="8368800" cy="507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2100">
                <a:latin typeface="Amatic SC"/>
                <a:ea typeface="Amatic SC"/>
                <a:cs typeface="Amatic SC"/>
                <a:sym typeface="Amatic SC"/>
              </a:rPr>
              <a:t>Reception long term planning 2021-22</a:t>
            </a:r>
            <a:endParaRPr b="1" sz="2200">
              <a:latin typeface="Amatic SC"/>
              <a:ea typeface="Amatic SC"/>
              <a:cs typeface="Amatic SC"/>
              <a:sym typeface="Amatic SC"/>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119" name="Shape 119"/>
        <p:cNvGrpSpPr/>
        <p:nvPr/>
      </p:nvGrpSpPr>
      <p:grpSpPr>
        <a:xfrm>
          <a:off x="0" y="0"/>
          <a:ext cx="0" cy="0"/>
          <a:chOff x="0" y="0"/>
          <a:chExt cx="0" cy="0"/>
        </a:xfrm>
      </p:grpSpPr>
      <p:graphicFrame>
        <p:nvGraphicFramePr>
          <p:cNvPr id="120" name="Google Shape;120;p23"/>
          <p:cNvGraphicFramePr/>
          <p:nvPr/>
        </p:nvGraphicFramePr>
        <p:xfrm>
          <a:off x="490838" y="253975"/>
          <a:ext cx="3000000" cy="3000000"/>
        </p:xfrm>
        <a:graphic>
          <a:graphicData uri="http://schemas.openxmlformats.org/drawingml/2006/table">
            <a:tbl>
              <a:tblPr>
                <a:noFill/>
                <a:tableStyleId>{E283AD34-2175-4E7F-8533-8348D7F7C70C}</a:tableStyleId>
              </a:tblPr>
              <a:tblGrid>
                <a:gridCol w="1617600"/>
                <a:gridCol w="1642375"/>
                <a:gridCol w="1642375"/>
                <a:gridCol w="1642375"/>
                <a:gridCol w="1642375"/>
              </a:tblGrid>
              <a:tr h="1510150">
                <a:tc>
                  <a:txBody>
                    <a:bodyPr/>
                    <a:lstStyle/>
                    <a:p>
                      <a:pPr indent="0" lvl="0" marL="0" rtl="0" algn="l">
                        <a:spcBef>
                          <a:spcPts val="0"/>
                        </a:spcBef>
                        <a:spcAft>
                          <a:spcPts val="0"/>
                        </a:spcAft>
                        <a:buClr>
                          <a:schemeClr val="dk1"/>
                        </a:buClr>
                        <a:buSzPts val="1100"/>
                        <a:buFont typeface="Arial"/>
                        <a:buNone/>
                      </a:pPr>
                      <a:r>
                        <a:rPr b="1" lang="en-GB" sz="2300">
                          <a:solidFill>
                            <a:schemeClr val="dk1"/>
                          </a:solidFill>
                          <a:latin typeface="Amatic SC"/>
                          <a:ea typeface="Amatic SC"/>
                          <a:cs typeface="Amatic SC"/>
                          <a:sym typeface="Amatic SC"/>
                        </a:rPr>
                        <a:t>BAME main characters</a:t>
                      </a:r>
                      <a:endParaRPr b="1"/>
                    </a:p>
                  </a:txBody>
                  <a:tcPr marT="63500" marB="63500" marR="63500" marL="63500">
                    <a:solidFill>
                      <a:srgbClr val="F4CCCC"/>
                    </a:solidFill>
                  </a:tcPr>
                </a:tc>
                <a:tc>
                  <a:txBody>
                    <a:bodyPr/>
                    <a:lstStyle/>
                    <a:p>
                      <a:pPr indent="0" lvl="0" marL="0" rtl="0" algn="l">
                        <a:spcBef>
                          <a:spcPts val="0"/>
                        </a:spcBef>
                        <a:spcAft>
                          <a:spcPts val="0"/>
                        </a:spcAft>
                        <a:buNone/>
                      </a:pPr>
                      <a:r>
                        <a:rPr b="1" lang="en-GB" sz="2400">
                          <a:latin typeface="Amatic SC"/>
                          <a:ea typeface="Amatic SC"/>
                          <a:cs typeface="Amatic SC"/>
                          <a:sym typeface="Amatic SC"/>
                        </a:rPr>
                        <a:t>Cultural diversity</a:t>
                      </a:r>
                      <a:endParaRPr b="1" sz="2400">
                        <a:latin typeface="Amatic SC"/>
                        <a:ea typeface="Amatic SC"/>
                        <a:cs typeface="Amatic SC"/>
                        <a:sym typeface="Amatic SC"/>
                      </a:endParaRPr>
                    </a:p>
                  </a:txBody>
                  <a:tcPr marT="63500" marB="63500" marR="63500" marL="63500">
                    <a:solidFill>
                      <a:srgbClr val="F4CCCC"/>
                    </a:solidFill>
                  </a:tcPr>
                </a:tc>
                <a:tc>
                  <a:txBody>
                    <a:bodyPr/>
                    <a:lstStyle/>
                    <a:p>
                      <a:pPr indent="0" lvl="0" marL="0" rtl="0" algn="l">
                        <a:spcBef>
                          <a:spcPts val="0"/>
                        </a:spcBef>
                        <a:spcAft>
                          <a:spcPts val="0"/>
                        </a:spcAft>
                        <a:buNone/>
                      </a:pPr>
                      <a:r>
                        <a:rPr b="1" lang="en-GB" sz="2400">
                          <a:latin typeface="Amatic SC"/>
                          <a:ea typeface="Amatic SC"/>
                          <a:cs typeface="Amatic SC"/>
                          <a:sym typeface="Amatic SC"/>
                        </a:rPr>
                        <a:t>Neurodiversity</a:t>
                      </a:r>
                      <a:endParaRPr b="1" sz="2400">
                        <a:latin typeface="Amatic SC"/>
                        <a:ea typeface="Amatic SC"/>
                        <a:cs typeface="Amatic SC"/>
                        <a:sym typeface="Amatic SC"/>
                      </a:endParaRPr>
                    </a:p>
                  </a:txBody>
                  <a:tcPr marT="63500" marB="63500" marR="63500" marL="63500">
                    <a:solidFill>
                      <a:srgbClr val="D9EAD3"/>
                    </a:solidFill>
                  </a:tcPr>
                </a:tc>
                <a:tc>
                  <a:txBody>
                    <a:bodyPr/>
                    <a:lstStyle/>
                    <a:p>
                      <a:pPr indent="0" lvl="0" marL="0" rtl="0" algn="l">
                        <a:spcBef>
                          <a:spcPts val="0"/>
                        </a:spcBef>
                        <a:spcAft>
                          <a:spcPts val="0"/>
                        </a:spcAft>
                        <a:buNone/>
                      </a:pPr>
                      <a:r>
                        <a:rPr b="1" lang="en-GB" sz="2400">
                          <a:latin typeface="Amatic SC"/>
                          <a:ea typeface="Amatic SC"/>
                          <a:cs typeface="Amatic SC"/>
                          <a:sym typeface="Amatic SC"/>
                        </a:rPr>
                        <a:t>physical disabilities</a:t>
                      </a:r>
                      <a:endParaRPr b="1" sz="2400">
                        <a:latin typeface="Amatic SC"/>
                        <a:ea typeface="Amatic SC"/>
                        <a:cs typeface="Amatic SC"/>
                        <a:sym typeface="Amatic SC"/>
                      </a:endParaRPr>
                    </a:p>
                  </a:txBody>
                  <a:tcPr marT="63500" marB="63500" marR="63500" marL="63500">
                    <a:solidFill>
                      <a:srgbClr val="D9EAD3"/>
                    </a:solidFill>
                  </a:tcPr>
                </a:tc>
                <a:tc>
                  <a:txBody>
                    <a:bodyPr/>
                    <a:lstStyle/>
                    <a:p>
                      <a:pPr indent="0" lvl="0" marL="0" rtl="0" algn="l">
                        <a:spcBef>
                          <a:spcPts val="0"/>
                        </a:spcBef>
                        <a:spcAft>
                          <a:spcPts val="0"/>
                        </a:spcAft>
                        <a:buNone/>
                      </a:pPr>
                      <a:r>
                        <a:rPr b="1" lang="en-GB" sz="2400">
                          <a:latin typeface="Amatic SC"/>
                          <a:ea typeface="Amatic SC"/>
                          <a:cs typeface="Amatic SC"/>
                          <a:sym typeface="Amatic SC"/>
                        </a:rPr>
                        <a:t>Different families</a:t>
                      </a:r>
                      <a:endParaRPr b="1" sz="2400">
                        <a:latin typeface="Amatic SC"/>
                        <a:ea typeface="Amatic SC"/>
                        <a:cs typeface="Amatic SC"/>
                        <a:sym typeface="Amatic SC"/>
                      </a:endParaRPr>
                    </a:p>
                  </a:txBody>
                  <a:tcPr marT="63500" marB="63500" marR="63500" marL="63500">
                    <a:solidFill>
                      <a:srgbClr val="FFF2CC"/>
                    </a:solidFill>
                  </a:tcPr>
                </a:tc>
              </a:tr>
              <a:tr h="2051100">
                <a:tc>
                  <a:txBody>
                    <a:bodyPr/>
                    <a:lstStyle/>
                    <a:p>
                      <a:pPr indent="0" lvl="0" marL="0" rtl="0" algn="l">
                        <a:spcBef>
                          <a:spcPts val="0"/>
                        </a:spcBef>
                        <a:spcAft>
                          <a:spcPts val="0"/>
                        </a:spcAft>
                        <a:buNone/>
                      </a:pPr>
                      <a:r>
                        <a:rPr lang="en-GB" sz="1200">
                          <a:latin typeface="Tahoma"/>
                          <a:ea typeface="Tahoma"/>
                          <a:cs typeface="Tahoma"/>
                          <a:sym typeface="Tahoma"/>
                        </a:rPr>
                        <a:t>So much </a:t>
                      </a:r>
                      <a:endParaRPr sz="1200">
                        <a:latin typeface="Tahoma"/>
                        <a:ea typeface="Tahoma"/>
                        <a:cs typeface="Tahoma"/>
                        <a:sym typeface="Tahoma"/>
                      </a:endParaRPr>
                    </a:p>
                    <a:p>
                      <a:pPr indent="0" lvl="0" marL="0" rtl="0" algn="l">
                        <a:spcBef>
                          <a:spcPts val="0"/>
                        </a:spcBef>
                        <a:spcAft>
                          <a:spcPts val="0"/>
                        </a:spcAft>
                        <a:buNone/>
                      </a:pPr>
                      <a:r>
                        <a:rPr lang="en-GB" sz="1200">
                          <a:latin typeface="Tahoma"/>
                          <a:ea typeface="Tahoma"/>
                          <a:cs typeface="Tahoma"/>
                          <a:sym typeface="Tahoma"/>
                        </a:rPr>
                        <a:t>Shine</a:t>
                      </a:r>
                      <a:endParaRPr sz="1200">
                        <a:latin typeface="Tahoma"/>
                        <a:ea typeface="Tahoma"/>
                        <a:cs typeface="Tahoma"/>
                        <a:sym typeface="Tahoma"/>
                      </a:endParaRPr>
                    </a:p>
                    <a:p>
                      <a:pPr indent="0" lvl="0" marL="0" rtl="0" algn="l">
                        <a:spcBef>
                          <a:spcPts val="0"/>
                        </a:spcBef>
                        <a:spcAft>
                          <a:spcPts val="0"/>
                        </a:spcAft>
                        <a:buNone/>
                      </a:pPr>
                      <a:r>
                        <a:rPr lang="en-GB" sz="1200">
                          <a:latin typeface="Tahoma"/>
                          <a:ea typeface="Tahoma"/>
                          <a:cs typeface="Tahoma"/>
                          <a:sym typeface="Tahoma"/>
                        </a:rPr>
                        <a:t> Astro Girl</a:t>
                      </a:r>
                      <a:endParaRPr sz="1200">
                        <a:latin typeface="Tahoma"/>
                        <a:ea typeface="Tahoma"/>
                        <a:cs typeface="Tahoma"/>
                        <a:sym typeface="Tahoma"/>
                      </a:endParaRPr>
                    </a:p>
                    <a:p>
                      <a:pPr indent="0" lvl="0" marL="0" rtl="0" algn="l">
                        <a:spcBef>
                          <a:spcPts val="0"/>
                        </a:spcBef>
                        <a:spcAft>
                          <a:spcPts val="0"/>
                        </a:spcAft>
                        <a:buNone/>
                      </a:pPr>
                      <a:r>
                        <a:rPr lang="en-GB" sz="1200">
                          <a:latin typeface="Tahoma"/>
                          <a:ea typeface="Tahoma"/>
                          <a:cs typeface="Tahoma"/>
                          <a:sym typeface="Tahoma"/>
                        </a:rPr>
                        <a:t> Lulu’s first day </a:t>
                      </a:r>
                      <a:endParaRPr sz="1200">
                        <a:latin typeface="Tahoma"/>
                        <a:ea typeface="Tahoma"/>
                        <a:cs typeface="Tahoma"/>
                        <a:sym typeface="Tahoma"/>
                      </a:endParaRPr>
                    </a:p>
                    <a:p>
                      <a:pPr indent="0" lvl="0" marL="0" rtl="0" algn="l">
                        <a:spcBef>
                          <a:spcPts val="0"/>
                        </a:spcBef>
                        <a:spcAft>
                          <a:spcPts val="0"/>
                        </a:spcAft>
                        <a:buNone/>
                      </a:pPr>
                      <a:r>
                        <a:rPr lang="en-GB" sz="1200">
                          <a:latin typeface="Tahoma"/>
                          <a:ea typeface="Tahoma"/>
                          <a:cs typeface="Tahoma"/>
                          <a:sym typeface="Tahoma"/>
                        </a:rPr>
                        <a:t>Baby goes to market </a:t>
                      </a:r>
                      <a:endParaRPr sz="1200">
                        <a:latin typeface="Tahoma"/>
                        <a:ea typeface="Tahoma"/>
                        <a:cs typeface="Tahoma"/>
                        <a:sym typeface="Tahoma"/>
                      </a:endParaRPr>
                    </a:p>
                    <a:p>
                      <a:pPr indent="0" lvl="0" marL="0" rtl="0" algn="l">
                        <a:spcBef>
                          <a:spcPts val="0"/>
                        </a:spcBef>
                        <a:spcAft>
                          <a:spcPts val="0"/>
                        </a:spcAft>
                        <a:buNone/>
                      </a:pPr>
                      <a:r>
                        <a:rPr lang="en-GB" sz="1200">
                          <a:latin typeface="Tahoma"/>
                          <a:ea typeface="Tahoma"/>
                          <a:cs typeface="Tahoma"/>
                          <a:sym typeface="Tahoma"/>
                        </a:rPr>
                        <a:t>Mommy saying </a:t>
                      </a:r>
                      <a:endParaRPr sz="1200">
                        <a:latin typeface="Tahoma"/>
                        <a:ea typeface="Tahoma"/>
                        <a:cs typeface="Tahoma"/>
                        <a:sym typeface="Tahoma"/>
                      </a:endParaRPr>
                    </a:p>
                    <a:p>
                      <a:pPr indent="0" lvl="0" marL="0" rtl="0" algn="l">
                        <a:spcBef>
                          <a:spcPts val="0"/>
                        </a:spcBef>
                        <a:spcAft>
                          <a:spcPts val="0"/>
                        </a:spcAft>
                        <a:buNone/>
                      </a:pPr>
                      <a:r>
                        <a:rPr lang="en-GB" sz="1200">
                          <a:latin typeface="Tahoma"/>
                          <a:ea typeface="Tahoma"/>
                          <a:cs typeface="Tahoma"/>
                          <a:sym typeface="Tahoma"/>
                        </a:rPr>
                        <a:t>Full, full full  of love </a:t>
                      </a:r>
                      <a:endParaRPr sz="1200">
                        <a:latin typeface="Tahoma"/>
                        <a:ea typeface="Tahoma"/>
                        <a:cs typeface="Tahoma"/>
                        <a:sym typeface="Tahoma"/>
                      </a:endParaRPr>
                    </a:p>
                    <a:p>
                      <a:pPr indent="0" lvl="0" marL="0" rtl="0" algn="l">
                        <a:spcBef>
                          <a:spcPts val="0"/>
                        </a:spcBef>
                        <a:spcAft>
                          <a:spcPts val="0"/>
                        </a:spcAft>
                        <a:buNone/>
                      </a:pPr>
                      <a:r>
                        <a:rPr lang="en-GB" sz="1200">
                          <a:latin typeface="Tahoma"/>
                          <a:ea typeface="Tahoma"/>
                          <a:cs typeface="Tahoma"/>
                          <a:sym typeface="Tahoma"/>
                        </a:rPr>
                        <a:t>15 things not to do with a puppy</a:t>
                      </a:r>
                      <a:endParaRPr sz="1200">
                        <a:latin typeface="Tahoma"/>
                        <a:ea typeface="Tahoma"/>
                        <a:cs typeface="Tahoma"/>
                        <a:sym typeface="Tahoma"/>
                      </a:endParaRPr>
                    </a:p>
                    <a:p>
                      <a:pPr indent="0" lvl="0" marL="0" rtl="0" algn="l">
                        <a:spcBef>
                          <a:spcPts val="0"/>
                        </a:spcBef>
                        <a:spcAft>
                          <a:spcPts val="0"/>
                        </a:spcAft>
                        <a:buNone/>
                      </a:pPr>
                      <a:r>
                        <a:rPr lang="en-GB" sz="1200">
                          <a:latin typeface="Tahoma"/>
                          <a:ea typeface="Tahoma"/>
                          <a:cs typeface="Tahoma"/>
                          <a:sym typeface="Tahoma"/>
                        </a:rPr>
                        <a:t> Jabari jump</a:t>
                      </a:r>
                      <a:endParaRPr sz="1200">
                        <a:latin typeface="Tahoma"/>
                        <a:ea typeface="Tahoma"/>
                        <a:cs typeface="Tahoma"/>
                        <a:sym typeface="Tahoma"/>
                      </a:endParaRPr>
                    </a:p>
                    <a:p>
                      <a:pPr indent="0" lvl="0" marL="0" rtl="0" algn="l">
                        <a:spcBef>
                          <a:spcPts val="0"/>
                        </a:spcBef>
                        <a:spcAft>
                          <a:spcPts val="0"/>
                        </a:spcAft>
                        <a:buNone/>
                      </a:pPr>
                      <a:r>
                        <a:rPr lang="en-GB" sz="1200">
                          <a:latin typeface="Tahoma"/>
                          <a:ea typeface="Tahoma"/>
                          <a:cs typeface="Tahoma"/>
                          <a:sym typeface="Tahoma"/>
                        </a:rPr>
                        <a:t>s Izzy gizmo </a:t>
                      </a:r>
                      <a:endParaRPr sz="1200">
                        <a:latin typeface="Tahoma"/>
                        <a:ea typeface="Tahoma"/>
                        <a:cs typeface="Tahoma"/>
                        <a:sym typeface="Tahoma"/>
                      </a:endParaRPr>
                    </a:p>
                    <a:p>
                      <a:pPr indent="0" lvl="0" marL="0" rtl="0" algn="l">
                        <a:spcBef>
                          <a:spcPts val="0"/>
                        </a:spcBef>
                        <a:spcAft>
                          <a:spcPts val="0"/>
                        </a:spcAft>
                        <a:buNone/>
                      </a:pPr>
                      <a:r>
                        <a:rPr lang="en-GB" sz="1200">
                          <a:latin typeface="Tahoma"/>
                          <a:ea typeface="Tahoma"/>
                          <a:cs typeface="Tahoma"/>
                          <a:sym typeface="Tahoma"/>
                        </a:rPr>
                        <a:t>Little people big dreams books </a:t>
                      </a:r>
                      <a:endParaRPr sz="1200">
                        <a:latin typeface="Tahoma"/>
                        <a:ea typeface="Tahoma"/>
                        <a:cs typeface="Tahoma"/>
                        <a:sym typeface="Tahoma"/>
                      </a:endParaRPr>
                    </a:p>
                  </a:txBody>
                  <a:tcPr marT="63500" marB="63500" marR="63500" marL="63500">
                    <a:solidFill>
                      <a:srgbClr val="F4CCCC"/>
                    </a:solidFill>
                  </a:tcPr>
                </a:tc>
                <a:tc>
                  <a:txBody>
                    <a:bodyPr/>
                    <a:lstStyle/>
                    <a:p>
                      <a:pPr indent="0" lvl="0" marL="0" rtl="0" algn="l">
                        <a:spcBef>
                          <a:spcPts val="0"/>
                        </a:spcBef>
                        <a:spcAft>
                          <a:spcPts val="0"/>
                        </a:spcAft>
                        <a:buNone/>
                      </a:pPr>
                      <a:r>
                        <a:rPr lang="en-GB" sz="1300">
                          <a:latin typeface="Tahoma"/>
                          <a:ea typeface="Tahoma"/>
                          <a:cs typeface="Tahoma"/>
                          <a:sym typeface="Tahoma"/>
                        </a:rPr>
                        <a:t>The big book of families</a:t>
                      </a:r>
                      <a:endParaRPr sz="1300">
                        <a:latin typeface="Tahoma"/>
                        <a:ea typeface="Tahoma"/>
                        <a:cs typeface="Tahoma"/>
                        <a:sym typeface="Tahoma"/>
                      </a:endParaRPr>
                    </a:p>
                    <a:p>
                      <a:pPr indent="0" lvl="0" marL="0" rtl="0" algn="l">
                        <a:spcBef>
                          <a:spcPts val="0"/>
                        </a:spcBef>
                        <a:spcAft>
                          <a:spcPts val="0"/>
                        </a:spcAft>
                        <a:buNone/>
                      </a:pPr>
                      <a:r>
                        <a:rPr lang="en-GB" sz="1300">
                          <a:latin typeface="Tahoma"/>
                          <a:ea typeface="Tahoma"/>
                          <a:cs typeface="Tahoma"/>
                          <a:sym typeface="Tahoma"/>
                        </a:rPr>
                        <a:t> Maisie’s scrapbook Hats of faith</a:t>
                      </a:r>
                      <a:endParaRPr sz="1300">
                        <a:latin typeface="Tahoma"/>
                        <a:ea typeface="Tahoma"/>
                        <a:cs typeface="Tahoma"/>
                        <a:sym typeface="Tahoma"/>
                      </a:endParaRPr>
                    </a:p>
                    <a:p>
                      <a:pPr indent="0" lvl="0" marL="0" rtl="0" algn="l">
                        <a:spcBef>
                          <a:spcPts val="0"/>
                        </a:spcBef>
                        <a:spcAft>
                          <a:spcPts val="0"/>
                        </a:spcAft>
                        <a:buNone/>
                      </a:pPr>
                      <a:r>
                        <a:rPr lang="en-GB" sz="1300">
                          <a:latin typeface="Tahoma"/>
                          <a:ea typeface="Tahoma"/>
                          <a:cs typeface="Tahoma"/>
                          <a:sym typeface="Tahoma"/>
                        </a:rPr>
                        <a:t> The jasmine sneeze Golden domes and silver lanterns </a:t>
                      </a:r>
                      <a:endParaRPr sz="1300">
                        <a:latin typeface="Tahoma"/>
                        <a:ea typeface="Tahoma"/>
                        <a:cs typeface="Tahoma"/>
                        <a:sym typeface="Tahoma"/>
                      </a:endParaRPr>
                    </a:p>
                  </a:txBody>
                  <a:tcPr marT="63500" marB="63500" marR="63500" marL="63500">
                    <a:solidFill>
                      <a:srgbClr val="F4CCCC"/>
                    </a:solidFill>
                  </a:tcPr>
                </a:tc>
                <a:tc>
                  <a:txBody>
                    <a:bodyPr/>
                    <a:lstStyle/>
                    <a:p>
                      <a:pPr indent="0" lvl="0" marL="0" rtl="0" algn="l">
                        <a:spcBef>
                          <a:spcPts val="0"/>
                        </a:spcBef>
                        <a:spcAft>
                          <a:spcPts val="0"/>
                        </a:spcAft>
                        <a:buNone/>
                      </a:pPr>
                      <a:r>
                        <a:rPr lang="en-GB" sz="1200">
                          <a:latin typeface="Tahoma"/>
                          <a:ea typeface="Tahoma"/>
                          <a:cs typeface="Tahoma"/>
                          <a:sym typeface="Tahoma"/>
                        </a:rPr>
                        <a:t>We’re all wonders Perfectly norman Incredible you </a:t>
                      </a:r>
                      <a:endParaRPr sz="1200">
                        <a:latin typeface="Tahoma"/>
                        <a:ea typeface="Tahoma"/>
                        <a:cs typeface="Tahoma"/>
                        <a:sym typeface="Tahoma"/>
                      </a:endParaRPr>
                    </a:p>
                    <a:p>
                      <a:pPr indent="0" lvl="0" marL="0" rtl="0" algn="l">
                        <a:spcBef>
                          <a:spcPts val="0"/>
                        </a:spcBef>
                        <a:spcAft>
                          <a:spcPts val="0"/>
                        </a:spcAft>
                        <a:buNone/>
                      </a:pPr>
                      <a:r>
                        <a:rPr lang="en-GB" sz="1200">
                          <a:latin typeface="Tahoma"/>
                          <a:ea typeface="Tahoma"/>
                          <a:cs typeface="Tahoma"/>
                          <a:sym typeface="Tahoma"/>
                        </a:rPr>
                        <a:t>I see things differently </a:t>
                      </a:r>
                      <a:endParaRPr sz="1200">
                        <a:latin typeface="Tahoma"/>
                        <a:ea typeface="Tahoma"/>
                        <a:cs typeface="Tahoma"/>
                        <a:sym typeface="Tahoma"/>
                      </a:endParaRPr>
                    </a:p>
                    <a:p>
                      <a:pPr indent="0" lvl="0" marL="0" rtl="0" algn="l">
                        <a:spcBef>
                          <a:spcPts val="0"/>
                        </a:spcBef>
                        <a:spcAft>
                          <a:spcPts val="0"/>
                        </a:spcAft>
                        <a:buNone/>
                      </a:pPr>
                      <a:r>
                        <a:rPr lang="en-GB" sz="1200">
                          <a:latin typeface="Tahoma"/>
                          <a:ea typeface="Tahoma"/>
                          <a:cs typeface="Tahoma"/>
                          <a:sym typeface="Tahoma"/>
                        </a:rPr>
                        <a:t>Mr Gorski I think I have the wiggle</a:t>
                      </a:r>
                      <a:endParaRPr sz="1200">
                        <a:latin typeface="Tahoma"/>
                        <a:ea typeface="Tahoma"/>
                        <a:cs typeface="Tahoma"/>
                        <a:sym typeface="Tahoma"/>
                      </a:endParaRPr>
                    </a:p>
                    <a:p>
                      <a:pPr indent="0" lvl="0" marL="0" rtl="0" algn="l">
                        <a:spcBef>
                          <a:spcPts val="0"/>
                        </a:spcBef>
                        <a:spcAft>
                          <a:spcPts val="0"/>
                        </a:spcAft>
                        <a:buNone/>
                      </a:pPr>
                      <a:r>
                        <a:rPr lang="en-GB" sz="1200">
                          <a:latin typeface="Tahoma"/>
                          <a:ea typeface="Tahoma"/>
                          <a:cs typeface="Tahoma"/>
                          <a:sym typeface="Tahoma"/>
                        </a:rPr>
                        <a:t> Fidgets</a:t>
                      </a:r>
                      <a:endParaRPr sz="1200">
                        <a:latin typeface="Tahoma"/>
                        <a:ea typeface="Tahoma"/>
                        <a:cs typeface="Tahoma"/>
                        <a:sym typeface="Tahoma"/>
                      </a:endParaRPr>
                    </a:p>
                    <a:p>
                      <a:pPr indent="0" lvl="0" marL="0" rtl="0" algn="l">
                        <a:spcBef>
                          <a:spcPts val="0"/>
                        </a:spcBef>
                        <a:spcAft>
                          <a:spcPts val="0"/>
                        </a:spcAft>
                        <a:buNone/>
                      </a:pPr>
                      <a:r>
                        <a:rPr lang="en-GB" sz="1200">
                          <a:latin typeface="Tahoma"/>
                          <a:ea typeface="Tahoma"/>
                          <a:cs typeface="Tahoma"/>
                          <a:sym typeface="Tahoma"/>
                        </a:rPr>
                        <a:t> Because What makes me a me? </a:t>
                      </a:r>
                      <a:endParaRPr sz="1200">
                        <a:latin typeface="Tahoma"/>
                        <a:ea typeface="Tahoma"/>
                        <a:cs typeface="Tahoma"/>
                        <a:sym typeface="Tahoma"/>
                      </a:endParaRPr>
                    </a:p>
                    <a:p>
                      <a:pPr indent="0" lvl="0" marL="0" rtl="0" algn="l">
                        <a:spcBef>
                          <a:spcPts val="0"/>
                        </a:spcBef>
                        <a:spcAft>
                          <a:spcPts val="0"/>
                        </a:spcAft>
                        <a:buNone/>
                      </a:pPr>
                      <a:r>
                        <a:rPr lang="en-GB" sz="1200">
                          <a:latin typeface="Tahoma"/>
                          <a:ea typeface="Tahoma"/>
                          <a:cs typeface="Tahoma"/>
                          <a:sym typeface="Tahoma"/>
                        </a:rPr>
                        <a:t>The unbudgable curmudgeon</a:t>
                      </a:r>
                      <a:endParaRPr sz="1200">
                        <a:latin typeface="Tahoma"/>
                        <a:ea typeface="Tahoma"/>
                        <a:cs typeface="Tahoma"/>
                        <a:sym typeface="Tahoma"/>
                      </a:endParaRPr>
                    </a:p>
                  </a:txBody>
                  <a:tcPr marT="63500" marB="63500" marR="63500" marL="63500">
                    <a:solidFill>
                      <a:srgbClr val="D9EAD3"/>
                    </a:solidFill>
                  </a:tcPr>
                </a:tc>
                <a:tc>
                  <a:txBody>
                    <a:bodyPr/>
                    <a:lstStyle/>
                    <a:p>
                      <a:pPr indent="0" lvl="0" marL="0" rtl="0" algn="l">
                        <a:spcBef>
                          <a:spcPts val="0"/>
                        </a:spcBef>
                        <a:spcAft>
                          <a:spcPts val="0"/>
                        </a:spcAft>
                        <a:buNone/>
                      </a:pPr>
                      <a:r>
                        <a:rPr lang="en-GB">
                          <a:latin typeface="Tahoma"/>
                          <a:ea typeface="Tahoma"/>
                          <a:cs typeface="Tahoma"/>
                          <a:sym typeface="Tahoma"/>
                        </a:rPr>
                        <a:t>Its ok to be different</a:t>
                      </a:r>
                      <a:endParaRPr>
                        <a:latin typeface="Tahoma"/>
                        <a:ea typeface="Tahoma"/>
                        <a:cs typeface="Tahoma"/>
                        <a:sym typeface="Tahoma"/>
                      </a:endParaRPr>
                    </a:p>
                    <a:p>
                      <a:pPr indent="0" lvl="0" marL="0" rtl="0" algn="l">
                        <a:spcBef>
                          <a:spcPts val="0"/>
                        </a:spcBef>
                        <a:spcAft>
                          <a:spcPts val="0"/>
                        </a:spcAft>
                        <a:buNone/>
                      </a:pPr>
                      <a:r>
                        <a:rPr lang="en-GB">
                          <a:latin typeface="Tahoma"/>
                          <a:ea typeface="Tahoma"/>
                          <a:cs typeface="Tahoma"/>
                          <a:sym typeface="Tahoma"/>
                        </a:rPr>
                        <a:t> When Charlie met emma </a:t>
                      </a:r>
                      <a:endParaRPr>
                        <a:latin typeface="Tahoma"/>
                        <a:ea typeface="Tahoma"/>
                        <a:cs typeface="Tahoma"/>
                        <a:sym typeface="Tahoma"/>
                      </a:endParaRPr>
                    </a:p>
                    <a:p>
                      <a:pPr indent="0" lvl="0" marL="0" rtl="0" algn="l">
                        <a:spcBef>
                          <a:spcPts val="0"/>
                        </a:spcBef>
                        <a:spcAft>
                          <a:spcPts val="0"/>
                        </a:spcAft>
                        <a:buNone/>
                      </a:pPr>
                      <a:r>
                        <a:rPr lang="en-GB">
                          <a:latin typeface="Tahoma"/>
                          <a:ea typeface="Tahoma"/>
                          <a:cs typeface="Tahoma"/>
                          <a:sym typeface="Tahoma"/>
                        </a:rPr>
                        <a:t>Only one </a:t>
                      </a:r>
                      <a:endParaRPr>
                        <a:latin typeface="Tahoma"/>
                        <a:ea typeface="Tahoma"/>
                        <a:cs typeface="Tahoma"/>
                        <a:sym typeface="Tahoma"/>
                      </a:endParaRPr>
                    </a:p>
                    <a:p>
                      <a:pPr indent="0" lvl="0" marL="0" rtl="0" algn="l">
                        <a:spcBef>
                          <a:spcPts val="0"/>
                        </a:spcBef>
                        <a:spcAft>
                          <a:spcPts val="0"/>
                        </a:spcAft>
                        <a:buNone/>
                      </a:pPr>
                      <a:r>
                        <a:rPr lang="en-GB">
                          <a:latin typeface="Tahoma"/>
                          <a:ea typeface="Tahoma"/>
                          <a:cs typeface="Tahoma"/>
                          <a:sym typeface="Tahoma"/>
                        </a:rPr>
                        <a:t>you Don’t call me special </a:t>
                      </a:r>
                      <a:endParaRPr>
                        <a:latin typeface="Tahoma"/>
                        <a:ea typeface="Tahoma"/>
                        <a:cs typeface="Tahoma"/>
                        <a:sym typeface="Tahoma"/>
                      </a:endParaRPr>
                    </a:p>
                    <a:p>
                      <a:pPr indent="0" lvl="0" marL="0" rtl="0" algn="l">
                        <a:spcBef>
                          <a:spcPts val="0"/>
                        </a:spcBef>
                        <a:spcAft>
                          <a:spcPts val="0"/>
                        </a:spcAft>
                        <a:buNone/>
                      </a:pPr>
                      <a:r>
                        <a:rPr lang="en-GB">
                          <a:latin typeface="Tahoma"/>
                          <a:ea typeface="Tahoma"/>
                          <a:cs typeface="Tahoma"/>
                          <a:sym typeface="Tahoma"/>
                        </a:rPr>
                        <a:t>Happy to be me Millie gets her super ears </a:t>
                      </a:r>
                      <a:endParaRPr>
                        <a:latin typeface="Tahoma"/>
                        <a:ea typeface="Tahoma"/>
                        <a:cs typeface="Tahoma"/>
                        <a:sym typeface="Tahoma"/>
                      </a:endParaRPr>
                    </a:p>
                  </a:txBody>
                  <a:tcPr marT="63500" marB="63500" marR="63500" marL="63500">
                    <a:solidFill>
                      <a:srgbClr val="D9EAD3"/>
                    </a:solidFill>
                  </a:tcPr>
                </a:tc>
                <a:tc>
                  <a:txBody>
                    <a:bodyPr/>
                    <a:lstStyle/>
                    <a:p>
                      <a:pPr indent="0" lvl="0" marL="0" rtl="0" algn="l">
                        <a:spcBef>
                          <a:spcPts val="0"/>
                        </a:spcBef>
                        <a:spcAft>
                          <a:spcPts val="0"/>
                        </a:spcAft>
                        <a:buNone/>
                      </a:pPr>
                      <a:r>
                        <a:rPr lang="en-GB">
                          <a:latin typeface="Tahoma"/>
                          <a:ea typeface="Tahoma"/>
                          <a:cs typeface="Tahoma"/>
                          <a:sym typeface="Tahoma"/>
                        </a:rPr>
                        <a:t>my pirate mums </a:t>
                      </a:r>
                      <a:endParaRPr>
                        <a:latin typeface="Tahoma"/>
                        <a:ea typeface="Tahoma"/>
                        <a:cs typeface="Tahoma"/>
                        <a:sym typeface="Tahoma"/>
                      </a:endParaRPr>
                    </a:p>
                    <a:p>
                      <a:pPr indent="0" lvl="0" marL="0" rtl="0" algn="l">
                        <a:spcBef>
                          <a:spcPts val="0"/>
                        </a:spcBef>
                        <a:spcAft>
                          <a:spcPts val="0"/>
                        </a:spcAft>
                        <a:buNone/>
                      </a:pPr>
                      <a:r>
                        <a:rPr lang="en-GB">
                          <a:latin typeface="Tahoma"/>
                          <a:ea typeface="Tahoma"/>
                          <a:cs typeface="Tahoma"/>
                          <a:sym typeface="Tahoma"/>
                        </a:rPr>
                        <a:t>My two </a:t>
                      </a:r>
                      <a:r>
                        <a:rPr lang="en-GB">
                          <a:latin typeface="Tahoma"/>
                          <a:ea typeface="Tahoma"/>
                          <a:cs typeface="Tahoma"/>
                          <a:sym typeface="Tahoma"/>
                        </a:rPr>
                        <a:t>grandads We are family </a:t>
                      </a:r>
                      <a:endParaRPr>
                        <a:latin typeface="Tahoma"/>
                        <a:ea typeface="Tahoma"/>
                        <a:cs typeface="Tahoma"/>
                        <a:sym typeface="Tahoma"/>
                      </a:endParaRPr>
                    </a:p>
                    <a:p>
                      <a:pPr indent="0" lvl="0" marL="0" rtl="0" algn="l">
                        <a:spcBef>
                          <a:spcPts val="0"/>
                        </a:spcBef>
                        <a:spcAft>
                          <a:spcPts val="0"/>
                        </a:spcAft>
                        <a:buNone/>
                      </a:pPr>
                      <a:r>
                        <a:rPr lang="en-GB">
                          <a:latin typeface="Tahoma"/>
                          <a:ea typeface="Tahoma"/>
                          <a:cs typeface="Tahoma"/>
                          <a:sym typeface="Tahoma"/>
                        </a:rPr>
                        <a:t>More people to love me</a:t>
                      </a:r>
                      <a:endParaRPr>
                        <a:latin typeface="Tahoma"/>
                        <a:ea typeface="Tahoma"/>
                        <a:cs typeface="Tahoma"/>
                        <a:sym typeface="Tahoma"/>
                      </a:endParaRPr>
                    </a:p>
                    <a:p>
                      <a:pPr indent="0" lvl="0" marL="0" rtl="0" algn="l">
                        <a:spcBef>
                          <a:spcPts val="0"/>
                        </a:spcBef>
                        <a:spcAft>
                          <a:spcPts val="0"/>
                        </a:spcAft>
                        <a:buNone/>
                      </a:pPr>
                      <a:r>
                        <a:rPr lang="en-GB">
                          <a:latin typeface="Tahoma"/>
                          <a:ea typeface="Tahoma"/>
                          <a:cs typeface="Tahoma"/>
                          <a:sym typeface="Tahoma"/>
                        </a:rPr>
                        <a:t>Our class is a family </a:t>
                      </a:r>
                      <a:endParaRPr>
                        <a:latin typeface="Tahoma"/>
                        <a:ea typeface="Tahoma"/>
                        <a:cs typeface="Tahoma"/>
                        <a:sym typeface="Tahoma"/>
                      </a:endParaRPr>
                    </a:p>
                    <a:p>
                      <a:pPr indent="0" lvl="0" marL="0" rtl="0" algn="l">
                        <a:spcBef>
                          <a:spcPts val="0"/>
                        </a:spcBef>
                        <a:spcAft>
                          <a:spcPts val="0"/>
                        </a:spcAft>
                        <a:buNone/>
                      </a:pPr>
                      <a:r>
                        <a:rPr lang="en-GB">
                          <a:latin typeface="Tahoma"/>
                          <a:ea typeface="Tahoma"/>
                          <a:cs typeface="Tahoma"/>
                          <a:sym typeface="Tahoma"/>
                        </a:rPr>
                        <a:t>Love makes a family </a:t>
                      </a:r>
                      <a:endParaRPr>
                        <a:latin typeface="Tahoma"/>
                        <a:ea typeface="Tahoma"/>
                        <a:cs typeface="Tahoma"/>
                        <a:sym typeface="Tahoma"/>
                      </a:endParaRPr>
                    </a:p>
                    <a:p>
                      <a:pPr indent="0" lvl="0" marL="0" rtl="0" algn="l">
                        <a:spcBef>
                          <a:spcPts val="0"/>
                        </a:spcBef>
                        <a:spcAft>
                          <a:spcPts val="0"/>
                        </a:spcAft>
                        <a:buNone/>
                      </a:pPr>
                      <a:r>
                        <a:rPr lang="en-GB">
                          <a:latin typeface="Tahoma"/>
                          <a:ea typeface="Tahoma"/>
                          <a:cs typeface="Tahoma"/>
                          <a:sym typeface="Tahoma"/>
                        </a:rPr>
                        <a:t>Heather has two mummies</a:t>
                      </a:r>
                      <a:endParaRPr>
                        <a:latin typeface="Tahoma"/>
                        <a:ea typeface="Tahoma"/>
                        <a:cs typeface="Tahoma"/>
                        <a:sym typeface="Tahoma"/>
                      </a:endParaRPr>
                    </a:p>
                  </a:txBody>
                  <a:tcPr marT="63500" marB="63500" marR="63500" marL="63500">
                    <a:solidFill>
                      <a:srgbClr val="FFF2CC"/>
                    </a:solidFill>
                  </a:tcPr>
                </a:tc>
              </a:tr>
            </a:tbl>
          </a:graphicData>
        </a:graphic>
      </p:graphicFrame>
      <p:sp>
        <p:nvSpPr>
          <p:cNvPr id="121" name="Google Shape;121;p23"/>
          <p:cNvSpPr txBox="1"/>
          <p:nvPr/>
        </p:nvSpPr>
        <p:spPr>
          <a:xfrm>
            <a:off x="150488" y="4405725"/>
            <a:ext cx="8211900" cy="5850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2600">
                <a:latin typeface="Amatic SC"/>
                <a:ea typeface="Amatic SC"/>
                <a:cs typeface="Amatic SC"/>
                <a:sym typeface="Amatic SC"/>
              </a:rPr>
              <a:t>       </a:t>
            </a:r>
            <a:r>
              <a:rPr b="1" lang="en-GB" sz="2600">
                <a:latin typeface="Amatic SC"/>
                <a:ea typeface="Amatic SC"/>
                <a:cs typeface="Amatic SC"/>
                <a:sym typeface="Amatic SC"/>
              </a:rPr>
              <a:t>D</a:t>
            </a:r>
            <a:r>
              <a:rPr b="1" lang="en-GB" sz="2600">
                <a:latin typeface="Amatic SC"/>
                <a:ea typeface="Amatic SC"/>
                <a:cs typeface="Amatic SC"/>
                <a:sym typeface="Amatic SC"/>
              </a:rPr>
              <a:t>iversity Texts to be read throughout the year during story time sessions</a:t>
            </a:r>
            <a:endParaRPr b="1" sz="2600">
              <a:latin typeface="Amatic SC"/>
              <a:ea typeface="Amatic SC"/>
              <a:cs typeface="Amatic SC"/>
              <a:sym typeface="Amatic SC"/>
            </a:endParaRPr>
          </a:p>
        </p:txBody>
      </p:sp>
      <p:pic>
        <p:nvPicPr>
          <p:cNvPr descr="Image result for Image Painted Hands Children" id="122" name="Google Shape;122;p23"/>
          <p:cNvPicPr preferRelativeResize="0"/>
          <p:nvPr/>
        </p:nvPicPr>
        <p:blipFill>
          <a:blip r:embed="rId3">
            <a:alphaModFix/>
          </a:blip>
          <a:stretch>
            <a:fillRect/>
          </a:stretch>
        </p:blipFill>
        <p:spPr>
          <a:xfrm>
            <a:off x="150500" y="4510057"/>
            <a:ext cx="703700" cy="3763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126" name="Shape 126"/>
        <p:cNvGrpSpPr/>
        <p:nvPr/>
      </p:nvGrpSpPr>
      <p:grpSpPr>
        <a:xfrm>
          <a:off x="0" y="0"/>
          <a:ext cx="0" cy="0"/>
          <a:chOff x="0" y="0"/>
          <a:chExt cx="0" cy="0"/>
        </a:xfrm>
      </p:grpSpPr>
      <p:sp>
        <p:nvSpPr>
          <p:cNvPr id="127" name="Google Shape;127;p24"/>
          <p:cNvSpPr txBox="1"/>
          <p:nvPr/>
        </p:nvSpPr>
        <p:spPr>
          <a:xfrm>
            <a:off x="493025" y="513225"/>
            <a:ext cx="7417500" cy="10731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b="1" lang="en-GB" sz="2700">
                <a:solidFill>
                  <a:srgbClr val="FF0000"/>
                </a:solidFill>
                <a:latin typeface="Tahoma"/>
                <a:ea typeface="Tahoma"/>
                <a:cs typeface="Tahoma"/>
                <a:sym typeface="Tahoma"/>
              </a:rPr>
              <a:t>  Early Years - Impact</a:t>
            </a:r>
            <a:endParaRPr b="1" sz="2700">
              <a:solidFill>
                <a:srgbClr val="FF0000"/>
              </a:solidFill>
              <a:latin typeface="Tahoma"/>
              <a:ea typeface="Tahoma"/>
              <a:cs typeface="Tahoma"/>
              <a:sym typeface="Tahoma"/>
            </a:endParaRPr>
          </a:p>
          <a:p>
            <a:pPr indent="0" lvl="0" marL="0" rtl="0" algn="l">
              <a:lnSpc>
                <a:spcPct val="115000"/>
              </a:lnSpc>
              <a:spcBef>
                <a:spcPts val="800"/>
              </a:spcBef>
              <a:spcAft>
                <a:spcPts val="800"/>
              </a:spcAft>
              <a:buNone/>
            </a:pPr>
            <a:r>
              <a:rPr b="1" lang="en-GB" sz="2000">
                <a:solidFill>
                  <a:srgbClr val="FF0000"/>
                </a:solidFill>
                <a:latin typeface="Tahoma"/>
                <a:ea typeface="Tahoma"/>
                <a:cs typeface="Tahoma"/>
                <a:sym typeface="Tahoma"/>
              </a:rPr>
              <a:t> It is  our aim:</a:t>
            </a:r>
            <a:endParaRPr b="1" sz="2000">
              <a:solidFill>
                <a:srgbClr val="FF0000"/>
              </a:solidFill>
              <a:latin typeface="Tahoma"/>
              <a:ea typeface="Tahoma"/>
              <a:cs typeface="Tahoma"/>
              <a:sym typeface="Tahoma"/>
            </a:endParaRPr>
          </a:p>
        </p:txBody>
      </p:sp>
      <p:pic>
        <p:nvPicPr>
          <p:cNvPr descr="Image result for Image Painted Hands Children" id="128" name="Google Shape;128;p24"/>
          <p:cNvPicPr preferRelativeResize="0"/>
          <p:nvPr/>
        </p:nvPicPr>
        <p:blipFill>
          <a:blip r:embed="rId3">
            <a:alphaModFix/>
          </a:blip>
          <a:stretch>
            <a:fillRect/>
          </a:stretch>
        </p:blipFill>
        <p:spPr>
          <a:xfrm>
            <a:off x="4220150" y="4596807"/>
            <a:ext cx="703700" cy="376325"/>
          </a:xfrm>
          <a:prstGeom prst="rect">
            <a:avLst/>
          </a:prstGeom>
          <a:noFill/>
          <a:ln>
            <a:noFill/>
          </a:ln>
        </p:spPr>
      </p:pic>
      <p:sp>
        <p:nvSpPr>
          <p:cNvPr id="129" name="Google Shape;129;p24"/>
          <p:cNvSpPr txBox="1"/>
          <p:nvPr/>
        </p:nvSpPr>
        <p:spPr>
          <a:xfrm>
            <a:off x="449400" y="1751625"/>
            <a:ext cx="8245200" cy="2508900"/>
          </a:xfrm>
          <a:prstGeom prst="rect">
            <a:avLst/>
          </a:prstGeom>
          <a:solidFill>
            <a:srgbClr val="C9DAF8"/>
          </a:solidFill>
          <a:ln>
            <a:noFill/>
          </a:ln>
        </p:spPr>
        <p:txBody>
          <a:bodyPr anchorCtr="0" anchor="t" bIns="91425" lIns="91425" spcFirstLastPara="1" rIns="91425" wrap="square" tIns="91425">
            <a:spAutoFit/>
          </a:bodyPr>
          <a:lstStyle/>
          <a:p>
            <a:pPr indent="0" lvl="0" marL="0" rtl="0" algn="l">
              <a:lnSpc>
                <a:spcPct val="115000"/>
              </a:lnSpc>
              <a:spcBef>
                <a:spcPts val="1300"/>
              </a:spcBef>
              <a:spcAft>
                <a:spcPts val="0"/>
              </a:spcAft>
              <a:buNone/>
            </a:pPr>
            <a:r>
              <a:rPr b="1" lang="en-GB" sz="1500">
                <a:solidFill>
                  <a:srgbClr val="444444"/>
                </a:solidFill>
                <a:highlight>
                  <a:srgbClr val="C9DAF8"/>
                </a:highlight>
                <a:latin typeface="Tahoma"/>
                <a:ea typeface="Tahoma"/>
                <a:cs typeface="Tahoma"/>
                <a:sym typeface="Tahoma"/>
              </a:rPr>
              <a:t>T</a:t>
            </a:r>
            <a:r>
              <a:rPr b="1" lang="en-GB" sz="1500">
                <a:solidFill>
                  <a:srgbClr val="444444"/>
                </a:solidFill>
                <a:highlight>
                  <a:srgbClr val="C9DAF8"/>
                </a:highlight>
                <a:latin typeface="Tahoma"/>
                <a:ea typeface="Tahoma"/>
                <a:cs typeface="Tahoma"/>
                <a:sym typeface="Tahoma"/>
              </a:rPr>
              <a:t>o provide an accessible EYFS curriculum that is inspiring, exciting and engaging for all.</a:t>
            </a:r>
            <a:endParaRPr b="1" sz="1500">
              <a:solidFill>
                <a:srgbClr val="444444"/>
              </a:solidFill>
              <a:highlight>
                <a:srgbClr val="C9DAF8"/>
              </a:highlight>
              <a:latin typeface="Tahoma"/>
              <a:ea typeface="Tahoma"/>
              <a:cs typeface="Tahoma"/>
              <a:sym typeface="Tahoma"/>
            </a:endParaRPr>
          </a:p>
          <a:p>
            <a:pPr indent="0" lvl="0" marL="0" rtl="0" algn="l">
              <a:lnSpc>
                <a:spcPct val="115000"/>
              </a:lnSpc>
              <a:spcBef>
                <a:spcPts val="1300"/>
              </a:spcBef>
              <a:spcAft>
                <a:spcPts val="0"/>
              </a:spcAft>
              <a:buNone/>
            </a:pPr>
            <a:r>
              <a:rPr b="1" lang="en-GB" sz="1500">
                <a:solidFill>
                  <a:srgbClr val="444444"/>
                </a:solidFill>
                <a:highlight>
                  <a:srgbClr val="C9DAF8"/>
                </a:highlight>
                <a:latin typeface="Tahoma"/>
                <a:ea typeface="Tahoma"/>
                <a:cs typeface="Tahoma"/>
                <a:sym typeface="Tahoma"/>
              </a:rPr>
              <a:t>To provide an appropriate balance between play and adult led activities.</a:t>
            </a:r>
            <a:endParaRPr b="1" sz="1500">
              <a:solidFill>
                <a:srgbClr val="444444"/>
              </a:solidFill>
              <a:highlight>
                <a:srgbClr val="C9DAF8"/>
              </a:highlight>
              <a:latin typeface="Tahoma"/>
              <a:ea typeface="Tahoma"/>
              <a:cs typeface="Tahoma"/>
              <a:sym typeface="Tahoma"/>
            </a:endParaRPr>
          </a:p>
          <a:p>
            <a:pPr indent="0" lvl="0" marL="0" rtl="0" algn="l">
              <a:lnSpc>
                <a:spcPct val="115000"/>
              </a:lnSpc>
              <a:spcBef>
                <a:spcPts val="1300"/>
              </a:spcBef>
              <a:spcAft>
                <a:spcPts val="0"/>
              </a:spcAft>
              <a:buNone/>
            </a:pPr>
            <a:r>
              <a:rPr b="1" lang="en-GB" sz="1500">
                <a:solidFill>
                  <a:srgbClr val="444444"/>
                </a:solidFill>
                <a:highlight>
                  <a:srgbClr val="C9DAF8"/>
                </a:highlight>
                <a:latin typeface="Tahoma"/>
                <a:ea typeface="Tahoma"/>
                <a:cs typeface="Tahoma"/>
                <a:sym typeface="Tahoma"/>
              </a:rPr>
              <a:t>To collaborate with parents/carers and build strong and develop strong relationships so parents can play an active role in their child’s learning.</a:t>
            </a:r>
            <a:endParaRPr b="1" sz="1500">
              <a:solidFill>
                <a:srgbClr val="444444"/>
              </a:solidFill>
              <a:highlight>
                <a:srgbClr val="C9DAF8"/>
              </a:highlight>
              <a:latin typeface="Tahoma"/>
              <a:ea typeface="Tahoma"/>
              <a:cs typeface="Tahoma"/>
              <a:sym typeface="Tahoma"/>
            </a:endParaRPr>
          </a:p>
          <a:p>
            <a:pPr indent="0" lvl="0" marL="0" rtl="0" algn="l">
              <a:lnSpc>
                <a:spcPct val="115000"/>
              </a:lnSpc>
              <a:spcBef>
                <a:spcPts val="1300"/>
              </a:spcBef>
              <a:spcAft>
                <a:spcPts val="1100"/>
              </a:spcAft>
              <a:buNone/>
            </a:pPr>
            <a:r>
              <a:rPr b="1" lang="en-GB" sz="1500">
                <a:solidFill>
                  <a:srgbClr val="444444"/>
                </a:solidFill>
                <a:highlight>
                  <a:srgbClr val="C9DAF8"/>
                </a:highlight>
                <a:latin typeface="Tahoma"/>
                <a:ea typeface="Tahoma"/>
                <a:cs typeface="Tahoma"/>
                <a:sym typeface="Tahoma"/>
              </a:rPr>
              <a:t>To use assessment to help children extend their thinking and embed their learning providing appropriate next steps.</a:t>
            </a:r>
            <a:endParaRPr b="1" sz="1500">
              <a:solidFill>
                <a:srgbClr val="444444"/>
              </a:solidFill>
              <a:highlight>
                <a:srgbClr val="C9DAF8"/>
              </a:highlight>
              <a:latin typeface="Tahoma"/>
              <a:ea typeface="Tahoma"/>
              <a:cs typeface="Tahoma"/>
              <a:sym typeface="Tahoma"/>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133" name="Shape 133"/>
        <p:cNvGrpSpPr/>
        <p:nvPr/>
      </p:nvGrpSpPr>
      <p:grpSpPr>
        <a:xfrm>
          <a:off x="0" y="0"/>
          <a:ext cx="0" cy="0"/>
          <a:chOff x="0" y="0"/>
          <a:chExt cx="0" cy="0"/>
        </a:xfrm>
      </p:grpSpPr>
      <p:sp>
        <p:nvSpPr>
          <p:cNvPr id="134" name="Google Shape;134;p25"/>
          <p:cNvSpPr txBox="1"/>
          <p:nvPr/>
        </p:nvSpPr>
        <p:spPr>
          <a:xfrm>
            <a:off x="0" y="0"/>
            <a:ext cx="8892300" cy="17106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b="1" lang="en-GB" sz="2600">
                <a:solidFill>
                  <a:srgbClr val="FF0000"/>
                </a:solidFill>
                <a:latin typeface="Tahoma"/>
                <a:ea typeface="Tahoma"/>
                <a:cs typeface="Tahoma"/>
                <a:sym typeface="Tahoma"/>
              </a:rPr>
              <a:t> </a:t>
            </a:r>
            <a:endParaRPr b="1" sz="2600">
              <a:solidFill>
                <a:srgbClr val="FF0000"/>
              </a:solidFill>
              <a:latin typeface="Tahoma"/>
              <a:ea typeface="Tahoma"/>
              <a:cs typeface="Tahoma"/>
              <a:sym typeface="Tahoma"/>
            </a:endParaRPr>
          </a:p>
          <a:p>
            <a:pPr indent="0" lvl="0" marL="0" rtl="0" algn="ctr">
              <a:lnSpc>
                <a:spcPct val="115000"/>
              </a:lnSpc>
              <a:spcBef>
                <a:spcPts val="800"/>
              </a:spcBef>
              <a:spcAft>
                <a:spcPts val="0"/>
              </a:spcAft>
              <a:buNone/>
            </a:pPr>
            <a:r>
              <a:rPr b="1" lang="en-GB" sz="2600">
                <a:solidFill>
                  <a:srgbClr val="FF0000"/>
                </a:solidFill>
                <a:latin typeface="Tahoma"/>
                <a:ea typeface="Tahoma"/>
                <a:cs typeface="Tahoma"/>
                <a:sym typeface="Tahoma"/>
              </a:rPr>
              <a:t>Early Years - Impact</a:t>
            </a:r>
            <a:endParaRPr b="1" sz="2600">
              <a:solidFill>
                <a:srgbClr val="FF0000"/>
              </a:solidFill>
              <a:latin typeface="Tahoma"/>
              <a:ea typeface="Tahoma"/>
              <a:cs typeface="Tahoma"/>
              <a:sym typeface="Tahoma"/>
            </a:endParaRPr>
          </a:p>
          <a:p>
            <a:pPr indent="0" lvl="0" marL="0" rtl="0" algn="ctr">
              <a:lnSpc>
                <a:spcPct val="115000"/>
              </a:lnSpc>
              <a:spcBef>
                <a:spcPts val="800"/>
              </a:spcBef>
              <a:spcAft>
                <a:spcPts val="800"/>
              </a:spcAft>
              <a:buNone/>
            </a:pPr>
            <a:r>
              <a:t/>
            </a:r>
            <a:endParaRPr b="1" sz="2600">
              <a:solidFill>
                <a:srgbClr val="FF0000"/>
              </a:solidFill>
              <a:latin typeface="Tahoma"/>
              <a:ea typeface="Tahoma"/>
              <a:cs typeface="Tahoma"/>
              <a:sym typeface="Tahoma"/>
            </a:endParaRPr>
          </a:p>
        </p:txBody>
      </p:sp>
      <p:sp>
        <p:nvSpPr>
          <p:cNvPr id="135" name="Google Shape;135;p25"/>
          <p:cNvSpPr txBox="1"/>
          <p:nvPr/>
        </p:nvSpPr>
        <p:spPr>
          <a:xfrm>
            <a:off x="646525" y="1607550"/>
            <a:ext cx="7442400" cy="2031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2000"/>
              <a:t>See our separate end of year Nursery and Reception expectations. </a:t>
            </a:r>
            <a:endParaRPr b="1" sz="2000"/>
          </a:p>
          <a:p>
            <a:pPr indent="0" lvl="0" marL="0" rtl="0" algn="ctr">
              <a:spcBef>
                <a:spcPts val="0"/>
              </a:spcBef>
              <a:spcAft>
                <a:spcPts val="0"/>
              </a:spcAft>
              <a:buNone/>
            </a:pPr>
            <a:r>
              <a:t/>
            </a:r>
            <a:endParaRPr b="1" sz="2000"/>
          </a:p>
          <a:p>
            <a:pPr indent="0" lvl="0" marL="0" rtl="0" algn="ctr">
              <a:spcBef>
                <a:spcPts val="0"/>
              </a:spcBef>
              <a:spcAft>
                <a:spcPts val="0"/>
              </a:spcAft>
              <a:buNone/>
            </a:pPr>
            <a:r>
              <a:t/>
            </a:r>
            <a:endParaRPr b="1" sz="2000"/>
          </a:p>
          <a:p>
            <a:pPr indent="0" lvl="0" marL="0" rtl="0" algn="ctr">
              <a:spcBef>
                <a:spcPts val="0"/>
              </a:spcBef>
              <a:spcAft>
                <a:spcPts val="0"/>
              </a:spcAft>
              <a:buNone/>
            </a:pPr>
            <a:r>
              <a:t/>
            </a:r>
            <a:endParaRPr b="1" sz="2000"/>
          </a:p>
          <a:p>
            <a:pPr indent="0" lvl="0" marL="0" rtl="0" algn="ctr">
              <a:spcBef>
                <a:spcPts val="0"/>
              </a:spcBef>
              <a:spcAft>
                <a:spcPts val="0"/>
              </a:spcAft>
              <a:buNone/>
            </a:pPr>
            <a:r>
              <a:t/>
            </a:r>
            <a:endParaRPr b="1" sz="2000"/>
          </a:p>
        </p:txBody>
      </p:sp>
      <p:pic>
        <p:nvPicPr>
          <p:cNvPr id="136" name="Google Shape;136;p25"/>
          <p:cNvPicPr preferRelativeResize="0"/>
          <p:nvPr/>
        </p:nvPicPr>
        <p:blipFill>
          <a:blip r:embed="rId3">
            <a:alphaModFix/>
          </a:blip>
          <a:stretch>
            <a:fillRect/>
          </a:stretch>
        </p:blipFill>
        <p:spPr>
          <a:xfrm>
            <a:off x="2804326" y="2571750"/>
            <a:ext cx="3535350" cy="23849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